
<file path=[Content_Types].xml><?xml version="1.0" encoding="utf-8"?>
<Types xmlns="http://schemas.openxmlformats.org/package/2006/content-types">
  <Default Extension="jpe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4" r:id="rId2"/>
  </p:sldMasterIdLst>
  <p:notesMasterIdLst>
    <p:notesMasterId r:id="rId40"/>
  </p:notesMasterIdLst>
  <p:handoutMasterIdLst>
    <p:handoutMasterId r:id="rId41"/>
  </p:handoutMasterIdLst>
  <p:sldIdLst>
    <p:sldId id="256" r:id="rId3"/>
    <p:sldId id="274" r:id="rId4"/>
    <p:sldId id="408" r:id="rId5"/>
    <p:sldId id="409" r:id="rId6"/>
    <p:sldId id="272" r:id="rId7"/>
    <p:sldId id="431" r:id="rId8"/>
    <p:sldId id="382" r:id="rId9"/>
    <p:sldId id="383" r:id="rId10"/>
    <p:sldId id="390" r:id="rId11"/>
    <p:sldId id="412" r:id="rId12"/>
    <p:sldId id="384" r:id="rId13"/>
    <p:sldId id="427" r:id="rId14"/>
    <p:sldId id="428" r:id="rId15"/>
    <p:sldId id="429" r:id="rId16"/>
    <p:sldId id="387" r:id="rId17"/>
    <p:sldId id="423" r:id="rId18"/>
    <p:sldId id="430" r:id="rId19"/>
    <p:sldId id="399" r:id="rId20"/>
    <p:sldId id="402" r:id="rId21"/>
    <p:sldId id="406" r:id="rId22"/>
    <p:sldId id="407" r:id="rId23"/>
    <p:sldId id="391" r:id="rId24"/>
    <p:sldId id="396" r:id="rId25"/>
    <p:sldId id="413" r:id="rId26"/>
    <p:sldId id="403" r:id="rId27"/>
    <p:sldId id="388" r:id="rId28"/>
    <p:sldId id="404" r:id="rId29"/>
    <p:sldId id="405" r:id="rId30"/>
    <p:sldId id="385" r:id="rId31"/>
    <p:sldId id="386" r:id="rId32"/>
    <p:sldId id="417" r:id="rId33"/>
    <p:sldId id="426" r:id="rId34"/>
    <p:sldId id="414" r:id="rId35"/>
    <p:sldId id="418" r:id="rId36"/>
    <p:sldId id="432" r:id="rId37"/>
    <p:sldId id="421" r:id="rId38"/>
    <p:sldId id="263" r:id="rId39"/>
  </p:sldIdLst>
  <p:sldSz cx="9144000" cy="5143500" type="screen16x9"/>
  <p:notesSz cx="9866313" cy="67357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72A"/>
    <a:srgbClr val="000000"/>
    <a:srgbClr val="FCDD02"/>
    <a:srgbClr val="BCC0C6"/>
    <a:srgbClr val="9AA4A2"/>
    <a:srgbClr val="70C9E0"/>
    <a:srgbClr val="091C18"/>
    <a:srgbClr val="0E1727"/>
    <a:srgbClr val="282E3C"/>
    <a:srgbClr val="191C4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74"/>
    <p:restoredTop sz="94626"/>
  </p:normalViewPr>
  <p:slideViewPr>
    <p:cSldViewPr snapToGrid="0" snapToObjects="1">
      <p:cViewPr varScale="1">
        <p:scale>
          <a:sx n="141" d="100"/>
          <a:sy n="141" d="100"/>
        </p:scale>
        <p:origin x="192" y="504"/>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54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75402" cy="336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588628" y="0"/>
            <a:ext cx="4275402" cy="336788"/>
          </a:xfrm>
          <a:prstGeom prst="rect">
            <a:avLst/>
          </a:prstGeom>
        </p:spPr>
        <p:txBody>
          <a:bodyPr vert="horz" lIns="91440" tIns="45720" rIns="91440" bIns="45720" rtlCol="0"/>
          <a:lstStyle>
            <a:lvl1pPr algn="r">
              <a:defRPr sz="1200"/>
            </a:lvl1pPr>
          </a:lstStyle>
          <a:p>
            <a:fld id="{1FBB3180-2640-8846-8C4E-8D2BAD9EE863}" type="datetimeFigureOut">
              <a:rPr lang="en-US" smtClean="0"/>
              <a:t>7/4/23</a:t>
            </a:fld>
            <a:endParaRPr lang="en-US"/>
          </a:p>
        </p:txBody>
      </p:sp>
      <p:sp>
        <p:nvSpPr>
          <p:cNvPr id="4" name="Footer Placeholder 3"/>
          <p:cNvSpPr>
            <a:spLocks noGrp="1"/>
          </p:cNvSpPr>
          <p:nvPr>
            <p:ph type="ftr" sz="quarter" idx="2"/>
          </p:nvPr>
        </p:nvSpPr>
        <p:spPr>
          <a:xfrm>
            <a:off x="0" y="6397806"/>
            <a:ext cx="4275402" cy="3367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588628" y="6397806"/>
            <a:ext cx="4275402" cy="336788"/>
          </a:xfrm>
          <a:prstGeom prst="rect">
            <a:avLst/>
          </a:prstGeom>
        </p:spPr>
        <p:txBody>
          <a:bodyPr vert="horz" lIns="91440" tIns="45720" rIns="91440" bIns="45720" rtlCol="0" anchor="b"/>
          <a:lstStyle>
            <a:lvl1pPr algn="r">
              <a:defRPr sz="1200"/>
            </a:lvl1pPr>
          </a:lstStyle>
          <a:p>
            <a:fld id="{87DC4124-9FA7-6D4A-B68B-C72A0B0EEEBA}" type="slidenum">
              <a:rPr lang="en-US" smtClean="0"/>
              <a:t>‹#›</a:t>
            </a:fld>
            <a:endParaRPr lang="en-US"/>
          </a:p>
        </p:txBody>
      </p:sp>
    </p:spTree>
    <p:extLst>
      <p:ext uri="{BB962C8B-B14F-4D97-AF65-F5344CB8AC3E}">
        <p14:creationId xmlns:p14="http://schemas.microsoft.com/office/powerpoint/2010/main" val="3701769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5588628" y="0"/>
            <a:ext cx="4275402" cy="337958"/>
          </a:xfrm>
          <a:prstGeom prst="rect">
            <a:avLst/>
          </a:prstGeom>
        </p:spPr>
        <p:txBody>
          <a:bodyPr vert="horz" lIns="91440" tIns="45720" rIns="91440" bIns="45720" rtlCol="0"/>
          <a:lstStyle>
            <a:lvl1pPr algn="r">
              <a:defRPr sz="1200"/>
            </a:lvl1pPr>
          </a:lstStyle>
          <a:p>
            <a:fld id="{F2B4CCD4-3EDD-4CD4-9506-35C0D240FE49}" type="datetimeFigureOut">
              <a:rPr lang="en-ZA" smtClean="0"/>
              <a:t>2023/07/04</a:t>
            </a:fld>
            <a:endParaRPr lang="en-ZA"/>
          </a:p>
        </p:txBody>
      </p:sp>
      <p:sp>
        <p:nvSpPr>
          <p:cNvPr id="4" name="Slide Image Placeholder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6397806"/>
            <a:ext cx="4275402" cy="33795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5588628" y="6397806"/>
            <a:ext cx="4275402" cy="337957"/>
          </a:xfrm>
          <a:prstGeom prst="rect">
            <a:avLst/>
          </a:prstGeom>
        </p:spPr>
        <p:txBody>
          <a:bodyPr vert="horz" lIns="91440" tIns="45720" rIns="91440" bIns="45720" rtlCol="0" anchor="b"/>
          <a:lstStyle>
            <a:lvl1pPr algn="r">
              <a:defRPr sz="1200"/>
            </a:lvl1pPr>
          </a:lstStyle>
          <a:p>
            <a:fld id="{50CF879A-4B1D-4562-B782-4B4E73B76EFC}" type="slidenum">
              <a:rPr lang="en-ZA" smtClean="0"/>
              <a:t>‹#›</a:t>
            </a:fld>
            <a:endParaRPr lang="en-ZA"/>
          </a:p>
        </p:txBody>
      </p:sp>
    </p:spTree>
    <p:extLst>
      <p:ext uri="{BB962C8B-B14F-4D97-AF65-F5344CB8AC3E}">
        <p14:creationId xmlns:p14="http://schemas.microsoft.com/office/powerpoint/2010/main" val="2677108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50CF879A-4B1D-4562-B782-4B4E73B76EFC}" type="slidenum">
              <a:rPr lang="en-ZA" smtClean="0"/>
              <a:t>3</a:t>
            </a:fld>
            <a:endParaRPr lang="en-ZA"/>
          </a:p>
        </p:txBody>
      </p:sp>
    </p:spTree>
    <p:extLst>
      <p:ext uri="{BB962C8B-B14F-4D97-AF65-F5344CB8AC3E}">
        <p14:creationId xmlns:p14="http://schemas.microsoft.com/office/powerpoint/2010/main" val="10919538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pic>
        <p:nvPicPr>
          <p:cNvPr id="7" name="Picture 6" descr="A picture containing text, screenshot, font, graphic design&#10;&#10;Description automatically generated">
            <a:extLst>
              <a:ext uri="{FF2B5EF4-FFF2-40B4-BE49-F238E27FC236}">
                <a16:creationId xmlns:a16="http://schemas.microsoft.com/office/drawing/2014/main" id="{C2E7B105-9701-7289-EE86-36BAB6E088B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138"/>
            <a:ext cx="9144000" cy="5133222"/>
          </a:xfrm>
          <a:prstGeom prst="rect">
            <a:avLst/>
          </a:prstGeom>
        </p:spPr>
      </p:pic>
    </p:spTree>
    <p:extLst>
      <p:ext uri="{BB962C8B-B14F-4D97-AF65-F5344CB8AC3E}">
        <p14:creationId xmlns:p14="http://schemas.microsoft.com/office/powerpoint/2010/main" val="902899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3" name="Picture 2" descr="A picture containing screenshot, text, black, design&#10;&#10;Description automatically generated">
            <a:extLst>
              <a:ext uri="{FF2B5EF4-FFF2-40B4-BE49-F238E27FC236}">
                <a16:creationId xmlns:a16="http://schemas.microsoft.com/office/drawing/2014/main" id="{30A3EFA4-EFFE-13EF-0030-4CD95156DE9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5138"/>
            <a:ext cx="9153155" cy="5138362"/>
          </a:xfrm>
          <a:prstGeom prst="rect">
            <a:avLst/>
          </a:prstGeom>
        </p:spPr>
      </p:pic>
      <p:pic>
        <p:nvPicPr>
          <p:cNvPr id="6" name="Picture 5" descr="A pink circle with black background&#10;&#10;Description automatically generated with medium confidence">
            <a:extLst>
              <a:ext uri="{FF2B5EF4-FFF2-40B4-BE49-F238E27FC236}">
                <a16:creationId xmlns:a16="http://schemas.microsoft.com/office/drawing/2014/main" id="{A2632A10-581D-90C5-9E98-F4F4FDD7213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99216" y="198966"/>
            <a:ext cx="4745567" cy="4745567"/>
          </a:xfrm>
          <a:prstGeom prst="rect">
            <a:avLst/>
          </a:prstGeom>
        </p:spPr>
      </p:pic>
    </p:spTree>
    <p:extLst>
      <p:ext uri="{BB962C8B-B14F-4D97-AF65-F5344CB8AC3E}">
        <p14:creationId xmlns:p14="http://schemas.microsoft.com/office/powerpoint/2010/main" val="431068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08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3994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6424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866921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3759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4"/>
            <a:ext cx="77724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2880360"/>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78567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15370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457200" y="1183005"/>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890418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07343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Blue">
    <p:spTree>
      <p:nvGrpSpPr>
        <p:cNvPr id="1" name=""/>
        <p:cNvGrpSpPr/>
        <p:nvPr/>
      </p:nvGrpSpPr>
      <p:grpSpPr>
        <a:xfrm>
          <a:off x="0" y="0"/>
          <a:ext cx="0" cy="0"/>
          <a:chOff x="0" y="0"/>
          <a:chExt cx="0" cy="0"/>
        </a:xfrm>
      </p:grpSpPr>
      <p:pic>
        <p:nvPicPr>
          <p:cNvPr id="4" name="Picture 3" descr="A picture containing screenshot, design&#10;&#10;Description automatically generated">
            <a:extLst>
              <a:ext uri="{FF2B5EF4-FFF2-40B4-BE49-F238E27FC236}">
                <a16:creationId xmlns:a16="http://schemas.microsoft.com/office/drawing/2014/main" id="{4C58B8D3-FB34-0D71-928A-564AD89B03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138"/>
            <a:ext cx="9153154" cy="5138361"/>
          </a:xfrm>
          <a:prstGeom prst="rect">
            <a:avLst/>
          </a:prstGeom>
        </p:spPr>
      </p:pic>
      <p:pic>
        <p:nvPicPr>
          <p:cNvPr id="9" name="Picture 8" descr="A picture containing graphics, font, graphic design, logo&#10;&#10;Description automatically generated">
            <a:extLst>
              <a:ext uri="{FF2B5EF4-FFF2-40B4-BE49-F238E27FC236}">
                <a16:creationId xmlns:a16="http://schemas.microsoft.com/office/drawing/2014/main" id="{67689603-70E6-B232-87AE-5EFEC6A5B0C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8667" y="338667"/>
            <a:ext cx="1718733" cy="668796"/>
          </a:xfrm>
          <a:prstGeom prst="rect">
            <a:avLst/>
          </a:prstGeom>
        </p:spPr>
      </p:pic>
      <p:sp>
        <p:nvSpPr>
          <p:cNvPr id="10" name="Title 1">
            <a:extLst>
              <a:ext uri="{FF2B5EF4-FFF2-40B4-BE49-F238E27FC236}">
                <a16:creationId xmlns:a16="http://schemas.microsoft.com/office/drawing/2014/main" id="{FF3B347D-F13C-0753-AA5E-283AEB3BD564}"/>
              </a:ext>
            </a:extLst>
          </p:cNvPr>
          <p:cNvSpPr>
            <a:spLocks noGrp="1"/>
          </p:cNvSpPr>
          <p:nvPr>
            <p:ph type="ctrTitle" hasCustomPrompt="1"/>
          </p:nvPr>
        </p:nvSpPr>
        <p:spPr>
          <a:xfrm>
            <a:off x="5808133" y="2082800"/>
            <a:ext cx="3005667" cy="1102519"/>
          </a:xfrm>
        </p:spPr>
        <p:txBody>
          <a:bodyPr>
            <a:normAutofit/>
          </a:bodyPr>
          <a:lstStyle>
            <a:lvl1pPr>
              <a:defRPr sz="2400" b="0">
                <a:solidFill>
                  <a:schemeClr val="bg1"/>
                </a:solidFill>
                <a:latin typeface="Montserrat" pitchFamily="2" charset="77"/>
                <a:cs typeface="Montserrat" pitchFamily="2" charset="77"/>
              </a:defRPr>
            </a:lvl1pPr>
          </a:lstStyle>
          <a:p>
            <a:r>
              <a:rPr lang="en-US" dirty="0"/>
              <a:t>Click to edit Master title style. </a:t>
            </a:r>
          </a:p>
        </p:txBody>
      </p:sp>
      <p:pic>
        <p:nvPicPr>
          <p:cNvPr id="6" name="Picture 5" descr="A green triangle on a black background&#10;&#10;Description automatically generated with medium confidence">
            <a:extLst>
              <a:ext uri="{FF2B5EF4-FFF2-40B4-BE49-F238E27FC236}">
                <a16:creationId xmlns:a16="http://schemas.microsoft.com/office/drawing/2014/main" id="{B33CC87F-E1A2-93B0-626B-4ADFC2D5933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421467" y="987439"/>
            <a:ext cx="4351867" cy="3752697"/>
          </a:xfrm>
          <a:prstGeom prst="rect">
            <a:avLst/>
          </a:prstGeom>
        </p:spPr>
      </p:pic>
    </p:spTree>
    <p:extLst>
      <p:ext uri="{BB962C8B-B14F-4D97-AF65-F5344CB8AC3E}">
        <p14:creationId xmlns:p14="http://schemas.microsoft.com/office/powerpoint/2010/main" val="39180494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56261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F9060D7E-A33F-F29A-99CB-D9FBB530CF7E}"/>
              </a:ext>
            </a:extLst>
          </p:cNvPr>
          <p:cNvSpPr>
            <a:spLocks noGrp="1"/>
          </p:cNvSpPr>
          <p:nvPr/>
        </p:nvSpPr>
        <p:spPr>
          <a:xfrm>
            <a:off x="3322823" y="1119121"/>
            <a:ext cx="2498353" cy="2498352"/>
          </a:xfrm>
          <a:prstGeom prst="rect">
            <a:avLst/>
          </a:prstGeom>
          <a:ln w="12700">
            <a:miter lim="400000"/>
          </a:ln>
          <a:extLst>
            <a:ext uri="{C572A759-6A51-4108-AA02-DFA0A04FC94B}">
              <ma14:wrappingTextBoxFlag xmlns:lc="http://schemas.openxmlformats.org/drawingml/2006/lockedCanvas" xmlns:ma14="http://schemas.microsoft.com/office/mac/drawingml/2011/main" xmlns:a14="http://schemas.microsoft.com/office/drawing/2010/main" xmlns:m="http://schemas.openxmlformats.org/officeDocument/2006/math" xmlns="" val="1"/>
            </a:ext>
          </a:extLst>
        </p:spPr>
        <p:style>
          <a:lnRef idx="0">
            <a:scrgbClr r="0" g="0" b="0"/>
          </a:lnRef>
          <a:fillRef idx="0">
            <a:scrgbClr r="0" g="0" b="0"/>
          </a:fillRef>
          <a:effectRef idx="0">
            <a:scrgbClr r="0" g="0" b="0"/>
          </a:effectRef>
          <a:fontRef idx="major"/>
        </p:style>
        <p:txBody>
          <a:bodyPr lIns="91439" tIns="45719" rIns="91439" bIns="45719">
            <a:noAutofit/>
          </a:bodyPr>
          <a:lstStyle>
            <a:lvl1pPr marL="0" marR="0" indent="0" algn="l" defTabSz="914318" rtl="0" latinLnBrk="0">
              <a:lnSpc>
                <a:spcPct val="150000"/>
              </a:lnSpc>
              <a:spcBef>
                <a:spcPts val="100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Open Sans"/>
              </a:defRPr>
            </a:lvl1pPr>
            <a:lvl2pPr marL="0" marR="0" indent="0" algn="l" defTabSz="914318" rtl="0" latinLnBrk="0">
              <a:lnSpc>
                <a:spcPct val="150000"/>
              </a:lnSpc>
              <a:spcBef>
                <a:spcPts val="100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Open Sans"/>
              </a:defRPr>
            </a:lvl2pPr>
            <a:lvl3pPr marL="0" marR="0" indent="0" algn="l" defTabSz="914318" rtl="0" latinLnBrk="0">
              <a:lnSpc>
                <a:spcPct val="150000"/>
              </a:lnSpc>
              <a:spcBef>
                <a:spcPts val="100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Open Sans"/>
              </a:defRPr>
            </a:lvl3pPr>
            <a:lvl4pPr marL="0" marR="0" indent="0" algn="l" defTabSz="914318" rtl="0" latinLnBrk="0">
              <a:lnSpc>
                <a:spcPct val="150000"/>
              </a:lnSpc>
              <a:spcBef>
                <a:spcPts val="100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Open Sans"/>
              </a:defRPr>
            </a:lvl4pPr>
            <a:lvl5pPr marL="0" marR="0" indent="0" algn="l" defTabSz="914318" rtl="0" latinLnBrk="0">
              <a:lnSpc>
                <a:spcPct val="150000"/>
              </a:lnSpc>
              <a:spcBef>
                <a:spcPts val="100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Open Sans"/>
              </a:defRPr>
            </a:lvl5pPr>
            <a:lvl6pPr marL="2641362" marR="0" indent="-355568" algn="l" defTabSz="914318" rtl="0" latinLnBrk="0">
              <a:lnSpc>
                <a:spcPct val="150000"/>
              </a:lnSpc>
              <a:spcBef>
                <a:spcPts val="1000"/>
              </a:spcBef>
              <a:spcAft>
                <a:spcPts val="0"/>
              </a:spcAft>
              <a:buClrTx/>
              <a:buSzPct val="100000"/>
              <a:buFontTx/>
              <a:buChar char="•"/>
              <a:tabLst/>
              <a:defRPr sz="2800" b="0" i="0" u="none" strike="noStrike" cap="none" spc="0" baseline="0">
                <a:ln>
                  <a:noFill/>
                </a:ln>
                <a:solidFill>
                  <a:srgbClr val="000000"/>
                </a:solidFill>
                <a:uFillTx/>
                <a:latin typeface="+mj-lt"/>
                <a:ea typeface="+mj-ea"/>
                <a:cs typeface="+mj-cs"/>
                <a:sym typeface="Open Sans"/>
              </a:defRPr>
            </a:lvl6pPr>
            <a:lvl7pPr marL="3098522" marR="0" indent="-355568" algn="l" defTabSz="914318" rtl="0" latinLnBrk="0">
              <a:lnSpc>
                <a:spcPct val="150000"/>
              </a:lnSpc>
              <a:spcBef>
                <a:spcPts val="1000"/>
              </a:spcBef>
              <a:spcAft>
                <a:spcPts val="0"/>
              </a:spcAft>
              <a:buClrTx/>
              <a:buSzPct val="100000"/>
              <a:buFontTx/>
              <a:buChar char="•"/>
              <a:tabLst/>
              <a:defRPr sz="2800" b="0" i="0" u="none" strike="noStrike" cap="none" spc="0" baseline="0">
                <a:ln>
                  <a:noFill/>
                </a:ln>
                <a:solidFill>
                  <a:srgbClr val="000000"/>
                </a:solidFill>
                <a:uFillTx/>
                <a:latin typeface="+mj-lt"/>
                <a:ea typeface="+mj-ea"/>
                <a:cs typeface="+mj-cs"/>
                <a:sym typeface="Open Sans"/>
              </a:defRPr>
            </a:lvl7pPr>
            <a:lvl8pPr marL="3555680" marR="0" indent="-355568" algn="l" defTabSz="914318" rtl="0" latinLnBrk="0">
              <a:lnSpc>
                <a:spcPct val="150000"/>
              </a:lnSpc>
              <a:spcBef>
                <a:spcPts val="1000"/>
              </a:spcBef>
              <a:spcAft>
                <a:spcPts val="0"/>
              </a:spcAft>
              <a:buClrTx/>
              <a:buSzPct val="100000"/>
              <a:buFontTx/>
              <a:buChar char="•"/>
              <a:tabLst/>
              <a:defRPr sz="2800" b="0" i="0" u="none" strike="noStrike" cap="none" spc="0" baseline="0">
                <a:ln>
                  <a:noFill/>
                </a:ln>
                <a:solidFill>
                  <a:srgbClr val="000000"/>
                </a:solidFill>
                <a:uFillTx/>
                <a:latin typeface="+mj-lt"/>
                <a:ea typeface="+mj-ea"/>
                <a:cs typeface="+mj-cs"/>
                <a:sym typeface="Open Sans"/>
              </a:defRPr>
            </a:lvl8pPr>
            <a:lvl9pPr marL="4012838" marR="0" indent="-355568" algn="l" defTabSz="914318" rtl="0" latinLnBrk="0">
              <a:lnSpc>
                <a:spcPct val="150000"/>
              </a:lnSpc>
              <a:spcBef>
                <a:spcPts val="1000"/>
              </a:spcBef>
              <a:spcAft>
                <a:spcPts val="0"/>
              </a:spcAft>
              <a:buClrTx/>
              <a:buSzPct val="100000"/>
              <a:buFontTx/>
              <a:buChar char="•"/>
              <a:tabLst/>
              <a:defRPr sz="2800" b="0" i="0" u="none" strike="noStrike" cap="none" spc="0" baseline="0">
                <a:ln>
                  <a:noFill/>
                </a:ln>
                <a:solidFill>
                  <a:srgbClr val="000000"/>
                </a:solidFill>
                <a:uFillTx/>
                <a:latin typeface="+mj-lt"/>
                <a:ea typeface="+mj-ea"/>
                <a:cs typeface="+mj-cs"/>
                <a:sym typeface="Open Sans"/>
              </a:defRPr>
            </a:lvl9pPr>
          </a:lstStyle>
          <a:p>
            <a:endParaRPr/>
          </a:p>
        </p:txBody>
      </p:sp>
    </p:spTree>
    <p:extLst>
      <p:ext uri="{BB962C8B-B14F-4D97-AF65-F5344CB8AC3E}">
        <p14:creationId xmlns:p14="http://schemas.microsoft.com/office/powerpoint/2010/main" val="1433733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613B090-72C0-5137-D290-07B9E6BA26D6}"/>
              </a:ext>
            </a:extLst>
          </p:cNvPr>
          <p:cNvSpPr>
            <a:spLocks noGrp="1"/>
          </p:cNvSpPr>
          <p:nvPr>
            <p:ph type="pic" sz="quarter" idx="10"/>
          </p:nvPr>
        </p:nvSpPr>
        <p:spPr>
          <a:xfrm>
            <a:off x="0" y="2535237"/>
            <a:ext cx="9144000" cy="2608264"/>
          </a:xfrm>
          <a:pattFill prst="pct5">
            <a:fgClr>
              <a:schemeClr val="accent1"/>
            </a:fgClr>
            <a:bgClr>
              <a:schemeClr val="bg1"/>
            </a:bgClr>
          </a:pattFill>
        </p:spPr>
        <p:txBody>
          <a:bodyPr anchor="b">
            <a:normAutofit/>
          </a:bodyPr>
          <a:lstStyle>
            <a:lvl1pPr marL="0" indent="0" algn="ctr">
              <a:buFontTx/>
              <a:buNone/>
              <a:defRPr sz="1100"/>
            </a:lvl1pPr>
          </a:lstStyle>
          <a:p>
            <a:endParaRPr lang="en-US" dirty="0"/>
          </a:p>
        </p:txBody>
      </p:sp>
      <p:pic>
        <p:nvPicPr>
          <p:cNvPr id="15" name="Picture 14" descr="Insight Logo and line black.png">
            <a:extLst>
              <a:ext uri="{FF2B5EF4-FFF2-40B4-BE49-F238E27FC236}">
                <a16:creationId xmlns:a16="http://schemas.microsoft.com/office/drawing/2014/main" id="{2E43EE6D-E64C-9C0A-6AC3-26F92D0619A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3133"/>
          <a:stretch/>
        </p:blipFill>
        <p:spPr>
          <a:xfrm>
            <a:off x="255374" y="311149"/>
            <a:ext cx="1810493" cy="473528"/>
          </a:xfrm>
          <a:prstGeom prst="rect">
            <a:avLst/>
          </a:prstGeom>
        </p:spPr>
      </p:pic>
    </p:spTree>
    <p:extLst>
      <p:ext uri="{BB962C8B-B14F-4D97-AF65-F5344CB8AC3E}">
        <p14:creationId xmlns:p14="http://schemas.microsoft.com/office/powerpoint/2010/main" val="2532994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ighlight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CA1F6DB-AB70-AB7B-8694-15B119C4C569}"/>
              </a:ext>
            </a:extLst>
          </p:cNvPr>
          <p:cNvSpPr/>
          <p:nvPr userDrawn="1"/>
        </p:nvSpPr>
        <p:spPr>
          <a:xfrm>
            <a:off x="0" y="0"/>
            <a:ext cx="9153154" cy="5143500"/>
          </a:xfrm>
          <a:prstGeom prst="rect">
            <a:avLst/>
          </a:prstGeom>
          <a:solidFill>
            <a:srgbClr val="56C7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A white letter on a black background&#10;&#10;Description automatically generated with medium confidence">
            <a:extLst>
              <a:ext uri="{FF2B5EF4-FFF2-40B4-BE49-F238E27FC236}">
                <a16:creationId xmlns:a16="http://schemas.microsoft.com/office/drawing/2014/main" id="{02828C82-AB09-3138-63C0-1D21247322C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79532" y="328082"/>
            <a:ext cx="3196167" cy="462793"/>
          </a:xfrm>
          <a:prstGeom prst="rect">
            <a:avLst/>
          </a:prstGeom>
        </p:spPr>
      </p:pic>
      <p:pic>
        <p:nvPicPr>
          <p:cNvPr id="4" name="Picture 3" descr="A white triangle on a black background&#10;&#10;Description automatically generated">
            <a:extLst>
              <a:ext uri="{FF2B5EF4-FFF2-40B4-BE49-F238E27FC236}">
                <a16:creationId xmlns:a16="http://schemas.microsoft.com/office/drawing/2014/main" id="{AC70F7E5-F422-5E69-AB2F-A2FF3000BCE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502345" y="787047"/>
            <a:ext cx="4127055" cy="3558838"/>
          </a:xfrm>
          <a:prstGeom prst="rect">
            <a:avLst/>
          </a:prstGeom>
        </p:spPr>
      </p:pic>
      <p:sp>
        <p:nvSpPr>
          <p:cNvPr id="6" name="Picture Placeholder 5">
            <a:extLst>
              <a:ext uri="{FF2B5EF4-FFF2-40B4-BE49-F238E27FC236}">
                <a16:creationId xmlns:a16="http://schemas.microsoft.com/office/drawing/2014/main" id="{D20A3916-2FBC-BB91-2EFF-3F600A019E7F}"/>
              </a:ext>
            </a:extLst>
          </p:cNvPr>
          <p:cNvSpPr>
            <a:spLocks noGrp="1"/>
          </p:cNvSpPr>
          <p:nvPr>
            <p:ph type="pic" sz="quarter" idx="10"/>
          </p:nvPr>
        </p:nvSpPr>
        <p:spPr>
          <a:xfrm>
            <a:off x="3405809" y="1776413"/>
            <a:ext cx="2332382" cy="2066717"/>
          </a:xfrm>
          <a:prstGeom prst="triangle">
            <a:avLst>
              <a:gd name="adj" fmla="val 48864"/>
            </a:avLst>
          </a:prstGeom>
        </p:spPr>
        <p:txBody>
          <a:bodyPr anchor="b">
            <a:normAutofit/>
          </a:bodyPr>
          <a:lstStyle>
            <a:lvl1pPr marL="0" indent="0" algn="ctr">
              <a:buFontTx/>
              <a:buNone/>
              <a:defRPr sz="1100">
                <a:solidFill>
                  <a:schemeClr val="bg1"/>
                </a:solidFill>
              </a:defRPr>
            </a:lvl1pPr>
          </a:lstStyle>
          <a:p>
            <a:endParaRPr lang="en-US" dirty="0"/>
          </a:p>
        </p:txBody>
      </p:sp>
    </p:spTree>
    <p:extLst>
      <p:ext uri="{BB962C8B-B14F-4D97-AF65-F5344CB8AC3E}">
        <p14:creationId xmlns:p14="http://schemas.microsoft.com/office/powerpoint/2010/main" val="14481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White">
    <p:spTree>
      <p:nvGrpSpPr>
        <p:cNvPr id="1" name=""/>
        <p:cNvGrpSpPr/>
        <p:nvPr/>
      </p:nvGrpSpPr>
      <p:grpSpPr>
        <a:xfrm>
          <a:off x="0" y="0"/>
          <a:ext cx="0" cy="0"/>
          <a:chOff x="0" y="0"/>
          <a:chExt cx="0" cy="0"/>
        </a:xfrm>
      </p:grpSpPr>
      <p:pic>
        <p:nvPicPr>
          <p:cNvPr id="2" name="Picture 1" descr="A picture containing graphics, font, graphic design, logo&#10;&#10;Description automatically generated">
            <a:extLst>
              <a:ext uri="{FF2B5EF4-FFF2-40B4-BE49-F238E27FC236}">
                <a16:creationId xmlns:a16="http://schemas.microsoft.com/office/drawing/2014/main" id="{E2F2BAE9-0C84-E424-B3CB-F7E3399A9E3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8667" y="338667"/>
            <a:ext cx="1718733" cy="668796"/>
          </a:xfrm>
          <a:prstGeom prst="rect">
            <a:avLst/>
          </a:prstGeom>
        </p:spPr>
      </p:pic>
      <p:pic>
        <p:nvPicPr>
          <p:cNvPr id="4" name="Picture 3" descr="A picture containing graphics, colorfulness, graphic design, font&#10;&#10;Description automatically generated">
            <a:extLst>
              <a:ext uri="{FF2B5EF4-FFF2-40B4-BE49-F238E27FC236}">
                <a16:creationId xmlns:a16="http://schemas.microsoft.com/office/drawing/2014/main" id="{9344D8C6-A9AC-639F-2833-337D0699EE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24233" y="4582778"/>
            <a:ext cx="1198033" cy="258038"/>
          </a:xfrm>
          <a:prstGeom prst="rect">
            <a:avLst/>
          </a:prstGeom>
        </p:spPr>
      </p:pic>
      <p:pic>
        <p:nvPicPr>
          <p:cNvPr id="3" name="Picture 2" descr="A picture containing screenshot, black&#10;&#10;Description automatically generated">
            <a:extLst>
              <a:ext uri="{FF2B5EF4-FFF2-40B4-BE49-F238E27FC236}">
                <a16:creationId xmlns:a16="http://schemas.microsoft.com/office/drawing/2014/main" id="{07F8644B-B3BE-379C-C4C1-501564F2ABE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460198" y="4558961"/>
            <a:ext cx="4053785" cy="305671"/>
          </a:xfrm>
          <a:prstGeom prst="rect">
            <a:avLst/>
          </a:prstGeom>
        </p:spPr>
      </p:pic>
    </p:spTree>
    <p:extLst>
      <p:ext uri="{BB962C8B-B14F-4D97-AF65-F5344CB8AC3E}">
        <p14:creationId xmlns:p14="http://schemas.microsoft.com/office/powerpoint/2010/main" val="2118561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White blocks">
    <p:spTree>
      <p:nvGrpSpPr>
        <p:cNvPr id="1" name=""/>
        <p:cNvGrpSpPr/>
        <p:nvPr/>
      </p:nvGrpSpPr>
      <p:grpSpPr>
        <a:xfrm>
          <a:off x="0" y="0"/>
          <a:ext cx="0" cy="0"/>
          <a:chOff x="0" y="0"/>
          <a:chExt cx="0" cy="0"/>
        </a:xfrm>
      </p:grpSpPr>
      <p:pic>
        <p:nvPicPr>
          <p:cNvPr id="3" name="Picture 2" descr="A picture containing text&#10;&#10;Description automatically generated with medium confidence">
            <a:extLst>
              <a:ext uri="{FF2B5EF4-FFF2-40B4-BE49-F238E27FC236}">
                <a16:creationId xmlns:a16="http://schemas.microsoft.com/office/drawing/2014/main" id="{6C6CFEC6-D840-9AA8-D035-46A8D3802B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5138"/>
            <a:ext cx="9153155" cy="5138362"/>
          </a:xfrm>
          <a:prstGeom prst="rect">
            <a:avLst/>
          </a:prstGeom>
        </p:spPr>
      </p:pic>
      <p:pic>
        <p:nvPicPr>
          <p:cNvPr id="4" name="Picture 3" descr="A picture containing graphics, font, graphic design, logo&#10;&#10;Description automatically generated">
            <a:extLst>
              <a:ext uri="{FF2B5EF4-FFF2-40B4-BE49-F238E27FC236}">
                <a16:creationId xmlns:a16="http://schemas.microsoft.com/office/drawing/2014/main" id="{17D790A7-C077-AC42-F429-9FA69D39672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8667" y="338667"/>
            <a:ext cx="1718733" cy="668796"/>
          </a:xfrm>
          <a:prstGeom prst="rect">
            <a:avLst/>
          </a:prstGeom>
        </p:spPr>
      </p:pic>
    </p:spTree>
    <p:extLst>
      <p:ext uri="{BB962C8B-B14F-4D97-AF65-F5344CB8AC3E}">
        <p14:creationId xmlns:p14="http://schemas.microsoft.com/office/powerpoint/2010/main" val="3970501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Dark">
    <p:spTree>
      <p:nvGrpSpPr>
        <p:cNvPr id="1" name=""/>
        <p:cNvGrpSpPr/>
        <p:nvPr/>
      </p:nvGrpSpPr>
      <p:grpSpPr>
        <a:xfrm>
          <a:off x="0" y="0"/>
          <a:ext cx="0" cy="0"/>
          <a:chOff x="0" y="0"/>
          <a:chExt cx="0" cy="0"/>
        </a:xfrm>
      </p:grpSpPr>
      <p:pic>
        <p:nvPicPr>
          <p:cNvPr id="3" name="Picture 2" descr="A picture containing screenshot, text, design&#10;&#10;Description automatically generated">
            <a:extLst>
              <a:ext uri="{FF2B5EF4-FFF2-40B4-BE49-F238E27FC236}">
                <a16:creationId xmlns:a16="http://schemas.microsoft.com/office/drawing/2014/main" id="{89A8EB21-0C2B-C8BD-ACAF-132D13BD10B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5138"/>
            <a:ext cx="9153155" cy="5138362"/>
          </a:xfrm>
          <a:prstGeom prst="rect">
            <a:avLst/>
          </a:prstGeom>
        </p:spPr>
      </p:pic>
      <p:pic>
        <p:nvPicPr>
          <p:cNvPr id="5" name="Picture 4" descr="Insight Logo and line.png">
            <a:extLst>
              <a:ext uri="{FF2B5EF4-FFF2-40B4-BE49-F238E27FC236}">
                <a16:creationId xmlns:a16="http://schemas.microsoft.com/office/drawing/2014/main" id="{6724B0BE-10D0-BDA5-2B3A-48ABF24FAB6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56602"/>
            <a:ext cx="2276856" cy="268224"/>
          </a:xfrm>
          <a:prstGeom prst="rect">
            <a:avLst/>
          </a:prstGeom>
        </p:spPr>
      </p:pic>
      <p:pic>
        <p:nvPicPr>
          <p:cNvPr id="8" name="Picture 7" descr="A picture containing font, graphics, screenshot, graphic design&#10;&#10;Description automatically generated">
            <a:extLst>
              <a:ext uri="{FF2B5EF4-FFF2-40B4-BE49-F238E27FC236}">
                <a16:creationId xmlns:a16="http://schemas.microsoft.com/office/drawing/2014/main" id="{B409B66C-01E4-66F8-1537-7E88E66B7B7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088710" y="4191000"/>
            <a:ext cx="1888073" cy="733826"/>
          </a:xfrm>
          <a:prstGeom prst="rect">
            <a:avLst/>
          </a:prstGeom>
        </p:spPr>
      </p:pic>
    </p:spTree>
    <p:extLst>
      <p:ext uri="{BB962C8B-B14F-4D97-AF65-F5344CB8AC3E}">
        <p14:creationId xmlns:p14="http://schemas.microsoft.com/office/powerpoint/2010/main" val="25581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Dark Blocks">
    <p:spTree>
      <p:nvGrpSpPr>
        <p:cNvPr id="1" name=""/>
        <p:cNvGrpSpPr/>
        <p:nvPr/>
      </p:nvGrpSpPr>
      <p:grpSpPr>
        <a:xfrm>
          <a:off x="0" y="0"/>
          <a:ext cx="0" cy="0"/>
          <a:chOff x="0" y="0"/>
          <a:chExt cx="0" cy="0"/>
        </a:xfrm>
      </p:grpSpPr>
      <p:pic>
        <p:nvPicPr>
          <p:cNvPr id="7" name="Picture 6" descr="A picture containing screenshot, square, rectangle&#10;&#10;Description automatically generated">
            <a:extLst>
              <a:ext uri="{FF2B5EF4-FFF2-40B4-BE49-F238E27FC236}">
                <a16:creationId xmlns:a16="http://schemas.microsoft.com/office/drawing/2014/main" id="{8219A6F1-F950-BEEB-F824-F759451949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5138"/>
            <a:ext cx="9153155" cy="5138362"/>
          </a:xfrm>
          <a:prstGeom prst="rect">
            <a:avLst/>
          </a:prstGeom>
        </p:spPr>
      </p:pic>
      <p:pic>
        <p:nvPicPr>
          <p:cNvPr id="12" name="Picture 11" descr="A close-up of a logo&#10;&#10;Description automatically generated with low confidence">
            <a:extLst>
              <a:ext uri="{FF2B5EF4-FFF2-40B4-BE49-F238E27FC236}">
                <a16:creationId xmlns:a16="http://schemas.microsoft.com/office/drawing/2014/main" id="{9E1F2F5C-2CB7-E00D-0BC7-3A9457F1502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8667" y="338667"/>
            <a:ext cx="1718734" cy="668796"/>
          </a:xfrm>
          <a:prstGeom prst="rect">
            <a:avLst/>
          </a:prstGeom>
        </p:spPr>
      </p:pic>
    </p:spTree>
    <p:extLst>
      <p:ext uri="{BB962C8B-B14F-4D97-AF65-F5344CB8AC3E}">
        <p14:creationId xmlns:p14="http://schemas.microsoft.com/office/powerpoint/2010/main" val="3264743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2.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6E30708-4B1F-E845-BCE1-913F996B13E7}" type="datetimeFigureOut">
              <a:rPr lang="en-US" smtClean="0"/>
              <a:t>7/4/23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DE72C6B-7D7A-F549-B496-2A1FFA932200}" type="slidenum">
              <a:rPr lang="en-US" smtClean="0"/>
              <a:t>‹#›</a:t>
            </a:fld>
            <a:endParaRPr lang="en-US"/>
          </a:p>
        </p:txBody>
      </p:sp>
    </p:spTree>
    <p:extLst>
      <p:ext uri="{BB962C8B-B14F-4D97-AF65-F5344CB8AC3E}">
        <p14:creationId xmlns:p14="http://schemas.microsoft.com/office/powerpoint/2010/main" val="403590029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1" r:id="rId4"/>
    <p:sldLayoutId id="2147483662" r:id="rId5"/>
    <p:sldLayoutId id="2147483666" r:id="rId6"/>
    <p:sldLayoutId id="2147483663" r:id="rId7"/>
    <p:sldLayoutId id="2147483664" r:id="rId8"/>
    <p:sldLayoutId id="2147483650" r:id="rId9"/>
    <p:sldLayoutId id="2147483665" r:id="rId10"/>
    <p:sldLayoutId id="2147483667" r:id="rId11"/>
    <p:sldLayoutId id="2147483668" r:id="rId12"/>
    <p:sldLayoutId id="2147483669" r:id="rId13"/>
    <p:sldLayoutId id="2147483670" r:id="rId14"/>
    <p:sldLayoutId id="2147483651"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57200" y="205740"/>
            <a:ext cx="82296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457200" y="1183005"/>
            <a:ext cx="8229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4783454"/>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4"/>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7/4/23</a:t>
            </a:fld>
            <a:endParaRPr lang="en-US"/>
          </a:p>
        </p:txBody>
      </p:sp>
      <p:sp>
        <p:nvSpPr>
          <p:cNvPr id="6" name="Holder 6"/>
          <p:cNvSpPr>
            <a:spLocks noGrp="1"/>
          </p:cNvSpPr>
          <p:nvPr>
            <p:ph type="sldNum" sz="quarter" idx="7"/>
          </p:nvPr>
        </p:nvSpPr>
        <p:spPr>
          <a:xfrm>
            <a:off x="6583680" y="4783454"/>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2239890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txStyles>
    <p:titleStyle>
      <a:lvl1pPr>
        <a:defRPr>
          <a:latin typeface="+mj-lt"/>
          <a:ea typeface="+mj-ea"/>
          <a:cs typeface="+mj-cs"/>
        </a:defRPr>
      </a:lvl1pPr>
    </p:titleStyle>
    <p:bodyStyle>
      <a:lvl1pPr marL="0">
        <a:defRPr>
          <a:latin typeface="+mn-lt"/>
          <a:ea typeface="+mn-ea"/>
          <a:cs typeface="+mn-cs"/>
        </a:defRPr>
      </a:lvl1pPr>
      <a:lvl2pPr marL="456651">
        <a:defRPr>
          <a:latin typeface="+mn-lt"/>
          <a:ea typeface="+mn-ea"/>
          <a:cs typeface="+mn-cs"/>
        </a:defRPr>
      </a:lvl2pPr>
      <a:lvl3pPr marL="913303">
        <a:defRPr>
          <a:latin typeface="+mn-lt"/>
          <a:ea typeface="+mn-ea"/>
          <a:cs typeface="+mn-cs"/>
        </a:defRPr>
      </a:lvl3pPr>
      <a:lvl4pPr marL="1369954">
        <a:defRPr>
          <a:latin typeface="+mn-lt"/>
          <a:ea typeface="+mn-ea"/>
          <a:cs typeface="+mn-cs"/>
        </a:defRPr>
      </a:lvl4pPr>
      <a:lvl5pPr marL="1826605">
        <a:defRPr>
          <a:latin typeface="+mn-lt"/>
          <a:ea typeface="+mn-ea"/>
          <a:cs typeface="+mn-cs"/>
        </a:defRPr>
      </a:lvl5pPr>
      <a:lvl6pPr marL="2283257">
        <a:defRPr>
          <a:latin typeface="+mn-lt"/>
          <a:ea typeface="+mn-ea"/>
          <a:cs typeface="+mn-cs"/>
        </a:defRPr>
      </a:lvl6pPr>
      <a:lvl7pPr marL="2739908">
        <a:defRPr>
          <a:latin typeface="+mn-lt"/>
          <a:ea typeface="+mn-ea"/>
          <a:cs typeface="+mn-cs"/>
        </a:defRPr>
      </a:lvl7pPr>
      <a:lvl8pPr marL="3196560">
        <a:defRPr>
          <a:latin typeface="+mn-lt"/>
          <a:ea typeface="+mn-ea"/>
          <a:cs typeface="+mn-cs"/>
        </a:defRPr>
      </a:lvl8pPr>
      <a:lvl9pPr marL="3653211">
        <a:defRPr>
          <a:latin typeface="+mn-lt"/>
          <a:ea typeface="+mn-ea"/>
          <a:cs typeface="+mn-cs"/>
        </a:defRPr>
      </a:lvl9pPr>
    </p:bodyStyle>
    <p:otherStyle>
      <a:lvl1pPr marL="0">
        <a:defRPr>
          <a:latin typeface="+mn-lt"/>
          <a:ea typeface="+mn-ea"/>
          <a:cs typeface="+mn-cs"/>
        </a:defRPr>
      </a:lvl1pPr>
      <a:lvl2pPr marL="456651">
        <a:defRPr>
          <a:latin typeface="+mn-lt"/>
          <a:ea typeface="+mn-ea"/>
          <a:cs typeface="+mn-cs"/>
        </a:defRPr>
      </a:lvl2pPr>
      <a:lvl3pPr marL="913303">
        <a:defRPr>
          <a:latin typeface="+mn-lt"/>
          <a:ea typeface="+mn-ea"/>
          <a:cs typeface="+mn-cs"/>
        </a:defRPr>
      </a:lvl3pPr>
      <a:lvl4pPr marL="1369954">
        <a:defRPr>
          <a:latin typeface="+mn-lt"/>
          <a:ea typeface="+mn-ea"/>
          <a:cs typeface="+mn-cs"/>
        </a:defRPr>
      </a:lvl4pPr>
      <a:lvl5pPr marL="1826605">
        <a:defRPr>
          <a:latin typeface="+mn-lt"/>
          <a:ea typeface="+mn-ea"/>
          <a:cs typeface="+mn-cs"/>
        </a:defRPr>
      </a:lvl5pPr>
      <a:lvl6pPr marL="2283257">
        <a:defRPr>
          <a:latin typeface="+mn-lt"/>
          <a:ea typeface="+mn-ea"/>
          <a:cs typeface="+mn-cs"/>
        </a:defRPr>
      </a:lvl6pPr>
      <a:lvl7pPr marL="2739908">
        <a:defRPr>
          <a:latin typeface="+mn-lt"/>
          <a:ea typeface="+mn-ea"/>
          <a:cs typeface="+mn-cs"/>
        </a:defRPr>
      </a:lvl7pPr>
      <a:lvl8pPr marL="3196560">
        <a:defRPr>
          <a:latin typeface="+mn-lt"/>
          <a:ea typeface="+mn-ea"/>
          <a:cs typeface="+mn-cs"/>
        </a:defRPr>
      </a:lvl8pPr>
      <a:lvl9pPr marL="365321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9.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EBC43E-11EA-0D1A-3FFB-506C61F9F41B}"/>
              </a:ext>
            </a:extLst>
          </p:cNvPr>
          <p:cNvSpPr txBox="1">
            <a:spLocks/>
          </p:cNvSpPr>
          <p:nvPr/>
        </p:nvSpPr>
        <p:spPr>
          <a:xfrm>
            <a:off x="685800" y="3883780"/>
            <a:ext cx="7772400" cy="778755"/>
          </a:xfrm>
          <a:prstGeom prst="rect">
            <a:avLst/>
          </a:prstGeom>
        </p:spPr>
        <p:txBody>
          <a:bodyPr>
            <a:normAutofit lnSpcReduction="10000"/>
          </a:bodyPr>
          <a:lstStyle>
            <a:lvl1pPr algn="ctr" defTabSz="457200" rtl="0" eaLnBrk="1" latinLnBrk="0" hangingPunct="1">
              <a:spcBef>
                <a:spcPct val="0"/>
              </a:spcBef>
              <a:buNone/>
              <a:defRPr sz="2400" b="1" kern="1200">
                <a:solidFill>
                  <a:schemeClr val="bg1"/>
                </a:solidFill>
                <a:latin typeface="Montserrat" pitchFamily="2" charset="77"/>
                <a:ea typeface="+mj-ea"/>
                <a:cs typeface="Montserrat" pitchFamily="2" charset="77"/>
              </a:defRPr>
            </a:lvl1pPr>
          </a:lstStyle>
          <a:p>
            <a:pPr algn="l"/>
            <a:r>
              <a:rPr lang="en-US" dirty="0"/>
              <a:t>How generative AI can level up healthcare</a:t>
            </a:r>
          </a:p>
          <a:p>
            <a:pPr algn="r"/>
            <a:r>
              <a:rPr lang="en-US" b="0" dirty="0"/>
              <a:t>Christoff </a:t>
            </a:r>
            <a:r>
              <a:rPr lang="en-US" b="0" dirty="0" err="1"/>
              <a:t>Raath</a:t>
            </a:r>
            <a:endParaRPr lang="en-US" b="0" dirty="0"/>
          </a:p>
        </p:txBody>
      </p:sp>
    </p:spTree>
    <p:extLst>
      <p:ext uri="{BB962C8B-B14F-4D97-AF65-F5344CB8AC3E}">
        <p14:creationId xmlns:p14="http://schemas.microsoft.com/office/powerpoint/2010/main" val="296310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B303C"/>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C4F568-A54B-CCC6-941F-763116B587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180" y="0"/>
            <a:ext cx="6301711" cy="2603344"/>
          </a:xfrm>
          <a:prstGeom prst="rect">
            <a:avLst/>
          </a:prstGeom>
        </p:spPr>
      </p:pic>
      <p:pic>
        <p:nvPicPr>
          <p:cNvPr id="3" name="Picture 2">
            <a:extLst>
              <a:ext uri="{FF2B5EF4-FFF2-40B4-BE49-F238E27FC236}">
                <a16:creationId xmlns:a16="http://schemas.microsoft.com/office/drawing/2014/main" id="{68695ABF-1286-1761-E36B-B2D2A4FCF3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344122"/>
            <a:ext cx="6880599" cy="2799378"/>
          </a:xfrm>
          <a:prstGeom prst="rect">
            <a:avLst/>
          </a:prstGeom>
        </p:spPr>
      </p:pic>
      <p:pic>
        <p:nvPicPr>
          <p:cNvPr id="7" name="Picture 6">
            <a:extLst>
              <a:ext uri="{FF2B5EF4-FFF2-40B4-BE49-F238E27FC236}">
                <a16:creationId xmlns:a16="http://schemas.microsoft.com/office/drawing/2014/main" id="{FA2663E0-F3FD-6967-8246-9167C1B3169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13824" y="1454954"/>
            <a:ext cx="1481051" cy="1148390"/>
          </a:xfrm>
          <a:prstGeom prst="rect">
            <a:avLst/>
          </a:prstGeom>
        </p:spPr>
      </p:pic>
      <p:pic>
        <p:nvPicPr>
          <p:cNvPr id="1026" name="Picture 2" descr="DALL-E Logo PNG Images with Transparent Background">
            <a:extLst>
              <a:ext uri="{FF2B5EF4-FFF2-40B4-BE49-F238E27FC236}">
                <a16:creationId xmlns:a16="http://schemas.microsoft.com/office/drawing/2014/main" id="{B43F6F3F-3B8E-AFD2-83D2-8D18F4F124E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13931" y="3109351"/>
            <a:ext cx="2361626" cy="575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051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E172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CFD431-FC59-D690-5F64-1432398EA4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6056" y="1"/>
            <a:ext cx="2395484" cy="2406766"/>
          </a:xfrm>
          <a:prstGeom prst="rect">
            <a:avLst/>
          </a:prstGeom>
        </p:spPr>
      </p:pic>
      <p:pic>
        <p:nvPicPr>
          <p:cNvPr id="5" name="Picture 4">
            <a:extLst>
              <a:ext uri="{FF2B5EF4-FFF2-40B4-BE49-F238E27FC236}">
                <a16:creationId xmlns:a16="http://schemas.microsoft.com/office/drawing/2014/main" id="{769FCF5D-7230-6298-31BD-39E4CD5B45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79290" y="1"/>
            <a:ext cx="2376869" cy="2373149"/>
          </a:xfrm>
          <a:prstGeom prst="rect">
            <a:avLst/>
          </a:prstGeom>
        </p:spPr>
      </p:pic>
      <p:pic>
        <p:nvPicPr>
          <p:cNvPr id="7" name="Picture 6">
            <a:extLst>
              <a:ext uri="{FF2B5EF4-FFF2-40B4-BE49-F238E27FC236}">
                <a16:creationId xmlns:a16="http://schemas.microsoft.com/office/drawing/2014/main" id="{1E3DA7DD-9A47-12F2-A29E-722B8D01CD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8043" y="2770352"/>
            <a:ext cx="2402981" cy="2406765"/>
          </a:xfrm>
          <a:prstGeom prst="rect">
            <a:avLst/>
          </a:prstGeom>
        </p:spPr>
      </p:pic>
      <p:pic>
        <p:nvPicPr>
          <p:cNvPr id="9" name="Picture 8">
            <a:extLst>
              <a:ext uri="{FF2B5EF4-FFF2-40B4-BE49-F238E27FC236}">
                <a16:creationId xmlns:a16="http://schemas.microsoft.com/office/drawing/2014/main" id="{4FCBFFCD-32B9-B963-A741-5F31E856BA7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6233" y="2732939"/>
            <a:ext cx="2402981" cy="2410561"/>
          </a:xfrm>
          <a:prstGeom prst="rect">
            <a:avLst/>
          </a:prstGeom>
        </p:spPr>
      </p:pic>
      <p:pic>
        <p:nvPicPr>
          <p:cNvPr id="11" name="Picture 10">
            <a:extLst>
              <a:ext uri="{FF2B5EF4-FFF2-40B4-BE49-F238E27FC236}">
                <a16:creationId xmlns:a16="http://schemas.microsoft.com/office/drawing/2014/main" id="{882D37C4-DB20-D2F0-22EB-BDFFD794219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10852" y="0"/>
            <a:ext cx="2376875" cy="2373149"/>
          </a:xfrm>
          <a:prstGeom prst="rect">
            <a:avLst/>
          </a:prstGeom>
        </p:spPr>
      </p:pic>
      <p:pic>
        <p:nvPicPr>
          <p:cNvPr id="13" name="Picture 12">
            <a:extLst>
              <a:ext uri="{FF2B5EF4-FFF2-40B4-BE49-F238E27FC236}">
                <a16:creationId xmlns:a16="http://schemas.microsoft.com/office/drawing/2014/main" id="{1C253BD9-C4FC-06AA-3666-DE9B3B9773D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44791" y="2732938"/>
            <a:ext cx="2342936" cy="2406766"/>
          </a:xfrm>
          <a:prstGeom prst="rect">
            <a:avLst/>
          </a:prstGeom>
        </p:spPr>
      </p:pic>
      <p:sp>
        <p:nvSpPr>
          <p:cNvPr id="2" name="TextBox 1">
            <a:extLst>
              <a:ext uri="{FF2B5EF4-FFF2-40B4-BE49-F238E27FC236}">
                <a16:creationId xmlns:a16="http://schemas.microsoft.com/office/drawing/2014/main" id="{8E29A356-B50F-42BD-2A8C-E7CA493FD859}"/>
              </a:ext>
            </a:extLst>
          </p:cNvPr>
          <p:cNvSpPr txBox="1"/>
          <p:nvPr/>
        </p:nvSpPr>
        <p:spPr>
          <a:xfrm>
            <a:off x="2921403" y="2373150"/>
            <a:ext cx="3389449" cy="369332"/>
          </a:xfrm>
          <a:prstGeom prst="rect">
            <a:avLst/>
          </a:prstGeom>
          <a:noFill/>
        </p:spPr>
        <p:txBody>
          <a:bodyPr wrap="square" rtlCol="0">
            <a:spAutoFit/>
          </a:bodyPr>
          <a:lstStyle/>
          <a:p>
            <a:r>
              <a:rPr lang="en-ZA" dirty="0">
                <a:solidFill>
                  <a:srgbClr val="FCDD02"/>
                </a:solidFill>
              </a:rPr>
              <a:t>this-person-does-not-exist.com</a:t>
            </a:r>
          </a:p>
        </p:txBody>
      </p:sp>
    </p:spTree>
    <p:extLst>
      <p:ext uri="{BB962C8B-B14F-4D97-AF65-F5344CB8AC3E}">
        <p14:creationId xmlns:p14="http://schemas.microsoft.com/office/powerpoint/2010/main" val="350894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This is not Morgan Freeman  -  A Deepfake Singularity-low.mov">
            <a:hlinkClick r:id="" action="ppaction://media"/>
            <a:extLst>
              <a:ext uri="{FF2B5EF4-FFF2-40B4-BE49-F238E27FC236}">
                <a16:creationId xmlns:a16="http://schemas.microsoft.com/office/drawing/2014/main" id="{882C0936-4825-2764-5ECB-75F0F8330A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72548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CC0C6"/>
        </a:solidFill>
        <a:effectLst/>
      </p:bgPr>
    </p:bg>
    <p:spTree>
      <p:nvGrpSpPr>
        <p:cNvPr id="1" name=""/>
        <p:cNvGrpSpPr/>
        <p:nvPr/>
      </p:nvGrpSpPr>
      <p:grpSpPr>
        <a:xfrm>
          <a:off x="0" y="0"/>
          <a:ext cx="0" cy="0"/>
          <a:chOff x="0" y="0"/>
          <a:chExt cx="0" cy="0"/>
        </a:xfrm>
      </p:grpSpPr>
      <p:pic>
        <p:nvPicPr>
          <p:cNvPr id="2" name="Russian President Vladimir Putin dancing to amapiano WITH USA President Joe Biden.mp4">
            <a:hlinkClick r:id="" action="ppaction://media"/>
            <a:extLst>
              <a:ext uri="{FF2B5EF4-FFF2-40B4-BE49-F238E27FC236}">
                <a16:creationId xmlns:a16="http://schemas.microsoft.com/office/drawing/2014/main" id="{3180F2D7-E045-6FB8-48A6-49F973EF6F7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24200" y="0"/>
            <a:ext cx="2894013" cy="5143500"/>
          </a:xfrm>
          <a:prstGeom prst="rect">
            <a:avLst/>
          </a:prstGeom>
        </p:spPr>
      </p:pic>
    </p:spTree>
    <p:extLst>
      <p:ext uri="{BB962C8B-B14F-4D97-AF65-F5344CB8AC3E}">
        <p14:creationId xmlns:p14="http://schemas.microsoft.com/office/powerpoint/2010/main" val="75634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A4CCD-E7D9-08E1-8F73-71B4DB3C4565}"/>
              </a:ext>
            </a:extLst>
          </p:cNvPr>
          <p:cNvSpPr txBox="1">
            <a:spLocks/>
          </p:cNvSpPr>
          <p:nvPr/>
        </p:nvSpPr>
        <p:spPr>
          <a:xfrm>
            <a:off x="5487539" y="1757361"/>
            <a:ext cx="2764368" cy="47598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2400" b="0" kern="1200">
                <a:solidFill>
                  <a:schemeClr val="bg1"/>
                </a:solidFill>
                <a:latin typeface="Montserrat" pitchFamily="2" charset="77"/>
                <a:ea typeface="+mj-ea"/>
                <a:cs typeface="Montserrat" pitchFamily="2" charset="77"/>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ontserrat" pitchFamily="2" charset="77"/>
                <a:ea typeface="+mj-ea"/>
              </a:rPr>
              <a:t>How does </a:t>
            </a:r>
            <a:br>
              <a:rPr kumimoji="0" lang="en-US" sz="2000" b="1" i="0" u="none" strike="noStrike" kern="1200" cap="none" spc="0" normalizeH="0" baseline="0" noProof="0" dirty="0">
                <a:ln>
                  <a:noFill/>
                </a:ln>
                <a:solidFill>
                  <a:prstClr val="black"/>
                </a:solidFill>
                <a:effectLst/>
                <a:uLnTx/>
                <a:uFillTx/>
                <a:latin typeface="Montserrat" pitchFamily="2" charset="77"/>
                <a:ea typeface="+mj-ea"/>
              </a:rPr>
            </a:br>
            <a:r>
              <a:rPr kumimoji="0" lang="en-US" sz="2000" b="1" i="0" u="none" strike="noStrike" kern="1200" cap="none" spc="0" normalizeH="0" baseline="0" noProof="0" dirty="0" err="1">
                <a:ln>
                  <a:noFill/>
                </a:ln>
                <a:solidFill>
                  <a:prstClr val="black"/>
                </a:solidFill>
                <a:effectLst/>
                <a:uLnTx/>
                <a:uFillTx/>
                <a:latin typeface="Montserrat" pitchFamily="2" charset="77"/>
                <a:ea typeface="+mj-ea"/>
              </a:rPr>
              <a:t>ChatGPT</a:t>
            </a:r>
            <a:r>
              <a:rPr kumimoji="0" lang="en-US" sz="2000" b="1" i="0" u="none" strike="noStrike" kern="1200" cap="none" spc="0" normalizeH="0" baseline="0" noProof="0" dirty="0">
                <a:ln>
                  <a:noFill/>
                </a:ln>
                <a:solidFill>
                  <a:prstClr val="black"/>
                </a:solidFill>
                <a:effectLst/>
                <a:uLnTx/>
                <a:uFillTx/>
                <a:latin typeface="Montserrat" pitchFamily="2" charset="77"/>
                <a:ea typeface="+mj-ea"/>
              </a:rPr>
              <a:t> really work?</a:t>
            </a:r>
            <a:endParaRPr kumimoji="0" lang="en-US" sz="2000" b="0" i="0" u="none" strike="noStrike" kern="1200" cap="none" spc="0" normalizeH="0" baseline="0" noProof="0" dirty="0">
              <a:ln>
                <a:noFill/>
              </a:ln>
              <a:solidFill>
                <a:prstClr val="black"/>
              </a:solidFill>
              <a:effectLst/>
              <a:uLnTx/>
              <a:uFillTx/>
              <a:latin typeface="Montserrat" pitchFamily="2" charset="77"/>
              <a:ea typeface="+mj-ea"/>
            </a:endParaRPr>
          </a:p>
        </p:txBody>
      </p:sp>
      <p:sp>
        <p:nvSpPr>
          <p:cNvPr id="4" name="Title 1">
            <a:extLst>
              <a:ext uri="{FF2B5EF4-FFF2-40B4-BE49-F238E27FC236}">
                <a16:creationId xmlns:a16="http://schemas.microsoft.com/office/drawing/2014/main" id="{CEB10C8D-A308-48F1-D5BA-5798E2A230FA}"/>
              </a:ext>
            </a:extLst>
          </p:cNvPr>
          <p:cNvSpPr txBox="1">
            <a:spLocks/>
          </p:cNvSpPr>
          <p:nvPr/>
        </p:nvSpPr>
        <p:spPr>
          <a:xfrm rot="16200000">
            <a:off x="7593621" y="1414923"/>
            <a:ext cx="2764368" cy="1956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2400" b="0" kern="1200">
                <a:solidFill>
                  <a:schemeClr val="bg1"/>
                </a:solidFill>
                <a:latin typeface="Montserrat" pitchFamily="2" charset="77"/>
                <a:ea typeface="+mj-ea"/>
                <a:cs typeface="Montserrat" pitchFamily="2" charset="77"/>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srgbClr val="EE6A89"/>
                </a:solidFill>
                <a:effectLst/>
                <a:uLnTx/>
                <a:uFillTx/>
                <a:latin typeface="Montserrat" pitchFamily="2" charset="77"/>
                <a:ea typeface="+mj-ea"/>
              </a:rPr>
              <a:t>FORESIGHT 2023</a:t>
            </a:r>
          </a:p>
        </p:txBody>
      </p:sp>
      <p:pic>
        <p:nvPicPr>
          <p:cNvPr id="8" name="Picture Placeholder 7" descr="A picture containing invertebrate&#10;&#10;Description automatically generated">
            <a:extLst>
              <a:ext uri="{FF2B5EF4-FFF2-40B4-BE49-F238E27FC236}">
                <a16:creationId xmlns:a16="http://schemas.microsoft.com/office/drawing/2014/main" id="{FD6FB2F9-084D-B3E3-DFB7-B994502A5C1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pic>
        <p:nvPicPr>
          <p:cNvPr id="11" name="Picture 10" descr="A black square in a purple background&#10;&#10;Description automatically generated with low confidence">
            <a:extLst>
              <a:ext uri="{FF2B5EF4-FFF2-40B4-BE49-F238E27FC236}">
                <a16:creationId xmlns:a16="http://schemas.microsoft.com/office/drawing/2014/main" id="{16B5BC4B-0369-2E27-B7A6-755FF989A1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76675" y="640159"/>
            <a:ext cx="3488266" cy="3488266"/>
          </a:xfrm>
          <a:prstGeom prst="rect">
            <a:avLst/>
          </a:prstGeom>
        </p:spPr>
      </p:pic>
    </p:spTree>
    <p:extLst>
      <p:ext uri="{BB962C8B-B14F-4D97-AF65-F5344CB8AC3E}">
        <p14:creationId xmlns:p14="http://schemas.microsoft.com/office/powerpoint/2010/main" val="354068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3F7E6F9B-346D-6596-4704-A48EE0812CA4}"/>
              </a:ext>
            </a:extLst>
          </p:cNvPr>
          <p:cNvSpPr/>
          <p:nvPr/>
        </p:nvSpPr>
        <p:spPr>
          <a:xfrm>
            <a:off x="3633815" y="1808174"/>
            <a:ext cx="804397" cy="763576"/>
          </a:xfrm>
          <a:prstGeom prst="ellipse">
            <a:avLst/>
          </a:prstGeom>
          <a:noFill/>
          <a:ln w="57150">
            <a:solidFill>
              <a:srgbClr val="70C9E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3" name="Oval 2">
            <a:extLst>
              <a:ext uri="{FF2B5EF4-FFF2-40B4-BE49-F238E27FC236}">
                <a16:creationId xmlns:a16="http://schemas.microsoft.com/office/drawing/2014/main" id="{FEA34D60-6D09-1320-0747-647C0D0D8C50}"/>
              </a:ext>
            </a:extLst>
          </p:cNvPr>
          <p:cNvSpPr/>
          <p:nvPr/>
        </p:nvSpPr>
        <p:spPr>
          <a:xfrm>
            <a:off x="3633815" y="3097272"/>
            <a:ext cx="804397" cy="763576"/>
          </a:xfrm>
          <a:prstGeom prst="ellipse">
            <a:avLst/>
          </a:prstGeom>
          <a:noFill/>
          <a:ln w="57150">
            <a:solidFill>
              <a:srgbClr val="94C97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cxnSp>
        <p:nvCxnSpPr>
          <p:cNvPr id="5" name="Straight Connector 4">
            <a:extLst>
              <a:ext uri="{FF2B5EF4-FFF2-40B4-BE49-F238E27FC236}">
                <a16:creationId xmlns:a16="http://schemas.microsoft.com/office/drawing/2014/main" id="{35EF2882-D401-2630-29E2-CCFBA4B710B6}"/>
              </a:ext>
            </a:extLst>
          </p:cNvPr>
          <p:cNvCxnSpPr/>
          <p:nvPr/>
        </p:nvCxnSpPr>
        <p:spPr>
          <a:xfrm>
            <a:off x="1987207" y="1995732"/>
            <a:ext cx="1430039" cy="0"/>
          </a:xfrm>
          <a:prstGeom prst="line">
            <a:avLst/>
          </a:prstGeom>
          <a:ln>
            <a:solidFill>
              <a:srgbClr val="70C9E0"/>
            </a:solidFill>
            <a:tailEnd type="arrow"/>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5485E145-7469-A9EB-D970-33009AB4A0FB}"/>
              </a:ext>
            </a:extLst>
          </p:cNvPr>
          <p:cNvSpPr txBox="1"/>
          <p:nvPr/>
        </p:nvSpPr>
        <p:spPr>
          <a:xfrm>
            <a:off x="1987207" y="1651983"/>
            <a:ext cx="1430039" cy="369332"/>
          </a:xfrm>
          <a:prstGeom prst="rect">
            <a:avLst/>
          </a:prstGeom>
          <a:noFill/>
        </p:spPr>
        <p:txBody>
          <a:bodyPr wrap="square" rtlCol="0">
            <a:spAutoFit/>
          </a:bodyPr>
          <a:lstStyle/>
          <a:p>
            <a:pPr algn="ctr"/>
            <a:r>
              <a:rPr lang="en-ZA" dirty="0">
                <a:solidFill>
                  <a:srgbClr val="70C9E0"/>
                </a:solidFill>
              </a:rPr>
              <a:t>2 x </a:t>
            </a:r>
            <a:r>
              <a:rPr lang="en-ZA" dirty="0">
                <a:solidFill>
                  <a:srgbClr val="FCDD02"/>
                </a:solidFill>
              </a:rPr>
              <a:t>0.5</a:t>
            </a:r>
          </a:p>
        </p:txBody>
      </p:sp>
      <p:cxnSp>
        <p:nvCxnSpPr>
          <p:cNvPr id="9" name="Straight Connector 8">
            <a:extLst>
              <a:ext uri="{FF2B5EF4-FFF2-40B4-BE49-F238E27FC236}">
                <a16:creationId xmlns:a16="http://schemas.microsoft.com/office/drawing/2014/main" id="{32AD247B-A3BE-ADD4-CA87-FE9E08537784}"/>
              </a:ext>
            </a:extLst>
          </p:cNvPr>
          <p:cNvCxnSpPr/>
          <p:nvPr/>
        </p:nvCxnSpPr>
        <p:spPr>
          <a:xfrm>
            <a:off x="1987206" y="2408243"/>
            <a:ext cx="1430039" cy="0"/>
          </a:xfrm>
          <a:prstGeom prst="line">
            <a:avLst/>
          </a:prstGeom>
          <a:ln>
            <a:solidFill>
              <a:srgbClr val="70C9E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7C58EBDB-BF68-210C-403C-2BD8AD7B243D}"/>
              </a:ext>
            </a:extLst>
          </p:cNvPr>
          <p:cNvSpPr txBox="1"/>
          <p:nvPr/>
        </p:nvSpPr>
        <p:spPr>
          <a:xfrm>
            <a:off x="1987207" y="2372353"/>
            <a:ext cx="1430039" cy="369332"/>
          </a:xfrm>
          <a:prstGeom prst="rect">
            <a:avLst/>
          </a:prstGeom>
          <a:noFill/>
        </p:spPr>
        <p:txBody>
          <a:bodyPr wrap="square" rtlCol="0">
            <a:spAutoFit/>
          </a:bodyPr>
          <a:lstStyle/>
          <a:p>
            <a:pPr algn="ctr"/>
            <a:r>
              <a:rPr lang="en-ZA" dirty="0">
                <a:solidFill>
                  <a:srgbClr val="70C9E0"/>
                </a:solidFill>
              </a:rPr>
              <a:t>4 x </a:t>
            </a:r>
            <a:r>
              <a:rPr lang="en-ZA" dirty="0">
                <a:solidFill>
                  <a:srgbClr val="FCDD02"/>
                </a:solidFill>
              </a:rPr>
              <a:t>0.75</a:t>
            </a:r>
          </a:p>
        </p:txBody>
      </p:sp>
      <p:sp>
        <p:nvSpPr>
          <p:cNvPr id="11" name="TextBox 10">
            <a:extLst>
              <a:ext uri="{FF2B5EF4-FFF2-40B4-BE49-F238E27FC236}">
                <a16:creationId xmlns:a16="http://schemas.microsoft.com/office/drawing/2014/main" id="{CF4FD497-2DFD-7871-9D2F-22F2EA5CB114}"/>
              </a:ext>
            </a:extLst>
          </p:cNvPr>
          <p:cNvSpPr txBox="1"/>
          <p:nvPr/>
        </p:nvSpPr>
        <p:spPr>
          <a:xfrm>
            <a:off x="3850383" y="1989907"/>
            <a:ext cx="371260" cy="400110"/>
          </a:xfrm>
          <a:prstGeom prst="rect">
            <a:avLst/>
          </a:prstGeom>
          <a:noFill/>
        </p:spPr>
        <p:txBody>
          <a:bodyPr wrap="square" rtlCol="0">
            <a:spAutoFit/>
          </a:bodyPr>
          <a:lstStyle/>
          <a:p>
            <a:pPr algn="ctr"/>
            <a:r>
              <a:rPr lang="en-ZA" sz="2000" b="1" dirty="0">
                <a:solidFill>
                  <a:srgbClr val="70C9E0"/>
                </a:solidFill>
              </a:rPr>
              <a:t>4</a:t>
            </a:r>
          </a:p>
        </p:txBody>
      </p:sp>
      <p:sp>
        <p:nvSpPr>
          <p:cNvPr id="12" name="TextBox 11">
            <a:extLst>
              <a:ext uri="{FF2B5EF4-FFF2-40B4-BE49-F238E27FC236}">
                <a16:creationId xmlns:a16="http://schemas.microsoft.com/office/drawing/2014/main" id="{5E67C904-FD94-8167-DEA5-C6A8311F0211}"/>
              </a:ext>
            </a:extLst>
          </p:cNvPr>
          <p:cNvSpPr txBox="1"/>
          <p:nvPr/>
        </p:nvSpPr>
        <p:spPr>
          <a:xfrm>
            <a:off x="3695691" y="3279005"/>
            <a:ext cx="742521" cy="400110"/>
          </a:xfrm>
          <a:prstGeom prst="rect">
            <a:avLst/>
          </a:prstGeom>
          <a:noFill/>
        </p:spPr>
        <p:txBody>
          <a:bodyPr wrap="square" rtlCol="0">
            <a:spAutoFit/>
          </a:bodyPr>
          <a:lstStyle/>
          <a:p>
            <a:pPr algn="ctr"/>
            <a:r>
              <a:rPr lang="en-ZA" sz="2000" b="1" dirty="0">
                <a:solidFill>
                  <a:srgbClr val="94C973"/>
                </a:solidFill>
              </a:rPr>
              <a:t>6.73</a:t>
            </a:r>
          </a:p>
        </p:txBody>
      </p:sp>
      <p:cxnSp>
        <p:nvCxnSpPr>
          <p:cNvPr id="13" name="Straight Connector 12">
            <a:extLst>
              <a:ext uri="{FF2B5EF4-FFF2-40B4-BE49-F238E27FC236}">
                <a16:creationId xmlns:a16="http://schemas.microsoft.com/office/drawing/2014/main" id="{22FDAEF5-E7C7-4830-EE43-BC5D5C796714}"/>
              </a:ext>
            </a:extLst>
          </p:cNvPr>
          <p:cNvCxnSpPr/>
          <p:nvPr/>
        </p:nvCxnSpPr>
        <p:spPr>
          <a:xfrm>
            <a:off x="1987206" y="3261184"/>
            <a:ext cx="1430039" cy="0"/>
          </a:xfrm>
          <a:prstGeom prst="line">
            <a:avLst/>
          </a:prstGeom>
          <a:ln>
            <a:solidFill>
              <a:srgbClr val="94C973"/>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7A99F000-4A73-46B7-6201-14533552D3CD}"/>
              </a:ext>
            </a:extLst>
          </p:cNvPr>
          <p:cNvSpPr txBox="1"/>
          <p:nvPr/>
        </p:nvSpPr>
        <p:spPr>
          <a:xfrm>
            <a:off x="1987206" y="2917435"/>
            <a:ext cx="1430039" cy="369332"/>
          </a:xfrm>
          <a:prstGeom prst="rect">
            <a:avLst/>
          </a:prstGeom>
          <a:noFill/>
        </p:spPr>
        <p:txBody>
          <a:bodyPr wrap="square" rtlCol="0">
            <a:spAutoFit/>
          </a:bodyPr>
          <a:lstStyle/>
          <a:p>
            <a:pPr algn="ctr"/>
            <a:r>
              <a:rPr lang="en-ZA" dirty="0">
                <a:solidFill>
                  <a:srgbClr val="94C973"/>
                </a:solidFill>
              </a:rPr>
              <a:t>1 x </a:t>
            </a:r>
            <a:r>
              <a:rPr lang="en-ZA" dirty="0">
                <a:solidFill>
                  <a:srgbClr val="FCDD02"/>
                </a:solidFill>
              </a:rPr>
              <a:t>0.33</a:t>
            </a:r>
          </a:p>
        </p:txBody>
      </p:sp>
      <p:cxnSp>
        <p:nvCxnSpPr>
          <p:cNvPr id="15" name="Straight Connector 14">
            <a:extLst>
              <a:ext uri="{FF2B5EF4-FFF2-40B4-BE49-F238E27FC236}">
                <a16:creationId xmlns:a16="http://schemas.microsoft.com/office/drawing/2014/main" id="{F1BBBD99-DCE9-494C-A0BD-2125E2AA229C}"/>
              </a:ext>
            </a:extLst>
          </p:cNvPr>
          <p:cNvCxnSpPr/>
          <p:nvPr/>
        </p:nvCxnSpPr>
        <p:spPr>
          <a:xfrm>
            <a:off x="1987205" y="3673695"/>
            <a:ext cx="1430039" cy="0"/>
          </a:xfrm>
          <a:prstGeom prst="line">
            <a:avLst/>
          </a:prstGeom>
          <a:ln>
            <a:solidFill>
              <a:srgbClr val="94C973"/>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9C4EBA5C-721E-63EC-9EA1-23A56529E9B8}"/>
              </a:ext>
            </a:extLst>
          </p:cNvPr>
          <p:cNvSpPr txBox="1"/>
          <p:nvPr/>
        </p:nvSpPr>
        <p:spPr>
          <a:xfrm>
            <a:off x="1987206" y="3637805"/>
            <a:ext cx="1430039" cy="369332"/>
          </a:xfrm>
          <a:prstGeom prst="rect">
            <a:avLst/>
          </a:prstGeom>
          <a:noFill/>
        </p:spPr>
        <p:txBody>
          <a:bodyPr wrap="square" rtlCol="0">
            <a:spAutoFit/>
          </a:bodyPr>
          <a:lstStyle/>
          <a:p>
            <a:pPr algn="ctr"/>
            <a:r>
              <a:rPr lang="en-ZA" dirty="0">
                <a:solidFill>
                  <a:srgbClr val="94C973"/>
                </a:solidFill>
              </a:rPr>
              <a:t>8 x </a:t>
            </a:r>
            <a:r>
              <a:rPr lang="en-ZA" dirty="0">
                <a:solidFill>
                  <a:srgbClr val="FCDD02"/>
                </a:solidFill>
              </a:rPr>
              <a:t>0.80</a:t>
            </a:r>
          </a:p>
        </p:txBody>
      </p:sp>
      <p:cxnSp>
        <p:nvCxnSpPr>
          <p:cNvPr id="18" name="Straight Connector 17">
            <a:extLst>
              <a:ext uri="{FF2B5EF4-FFF2-40B4-BE49-F238E27FC236}">
                <a16:creationId xmlns:a16="http://schemas.microsoft.com/office/drawing/2014/main" id="{2B3F3C0D-0B96-A802-FB34-C782D6638C33}"/>
              </a:ext>
            </a:extLst>
          </p:cNvPr>
          <p:cNvCxnSpPr/>
          <p:nvPr/>
        </p:nvCxnSpPr>
        <p:spPr>
          <a:xfrm>
            <a:off x="4773377" y="2572170"/>
            <a:ext cx="1430039" cy="0"/>
          </a:xfrm>
          <a:prstGeom prst="line">
            <a:avLst/>
          </a:prstGeom>
          <a:ln>
            <a:solidFill>
              <a:srgbClr val="70C9E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9B9BC62F-D5E3-8EE4-CBCB-72CAF37C0080}"/>
              </a:ext>
            </a:extLst>
          </p:cNvPr>
          <p:cNvSpPr txBox="1"/>
          <p:nvPr/>
        </p:nvSpPr>
        <p:spPr>
          <a:xfrm>
            <a:off x="4773378" y="2253443"/>
            <a:ext cx="1430039" cy="369332"/>
          </a:xfrm>
          <a:prstGeom prst="rect">
            <a:avLst/>
          </a:prstGeom>
          <a:noFill/>
        </p:spPr>
        <p:txBody>
          <a:bodyPr wrap="square" rtlCol="0">
            <a:spAutoFit/>
          </a:bodyPr>
          <a:lstStyle/>
          <a:p>
            <a:pPr algn="ctr"/>
            <a:r>
              <a:rPr lang="en-ZA" dirty="0">
                <a:solidFill>
                  <a:srgbClr val="70C9E0"/>
                </a:solidFill>
              </a:rPr>
              <a:t>4 x </a:t>
            </a:r>
            <a:r>
              <a:rPr lang="en-ZA" dirty="0">
                <a:solidFill>
                  <a:srgbClr val="FCDD02"/>
                </a:solidFill>
              </a:rPr>
              <a:t>0.1</a:t>
            </a:r>
          </a:p>
        </p:txBody>
      </p:sp>
      <p:cxnSp>
        <p:nvCxnSpPr>
          <p:cNvPr id="20" name="Straight Connector 19">
            <a:extLst>
              <a:ext uri="{FF2B5EF4-FFF2-40B4-BE49-F238E27FC236}">
                <a16:creationId xmlns:a16="http://schemas.microsoft.com/office/drawing/2014/main" id="{25DDF617-5089-4E02-577C-580B16C5C6AA}"/>
              </a:ext>
            </a:extLst>
          </p:cNvPr>
          <p:cNvCxnSpPr/>
          <p:nvPr/>
        </p:nvCxnSpPr>
        <p:spPr>
          <a:xfrm>
            <a:off x="4773377" y="3323064"/>
            <a:ext cx="1430039" cy="0"/>
          </a:xfrm>
          <a:prstGeom prst="line">
            <a:avLst/>
          </a:prstGeom>
          <a:ln>
            <a:solidFill>
              <a:srgbClr val="94C973"/>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056BEF1F-404B-22DF-9A04-5DEF07214E92}"/>
              </a:ext>
            </a:extLst>
          </p:cNvPr>
          <p:cNvSpPr txBox="1"/>
          <p:nvPr/>
        </p:nvSpPr>
        <p:spPr>
          <a:xfrm>
            <a:off x="4773376" y="3294394"/>
            <a:ext cx="1430039" cy="369332"/>
          </a:xfrm>
          <a:prstGeom prst="rect">
            <a:avLst/>
          </a:prstGeom>
          <a:noFill/>
        </p:spPr>
        <p:txBody>
          <a:bodyPr wrap="square" rtlCol="0">
            <a:spAutoFit/>
          </a:bodyPr>
          <a:lstStyle/>
          <a:p>
            <a:pPr algn="ctr"/>
            <a:r>
              <a:rPr lang="en-ZA" dirty="0">
                <a:solidFill>
                  <a:srgbClr val="94C973"/>
                </a:solidFill>
              </a:rPr>
              <a:t>6.73 x </a:t>
            </a:r>
            <a:r>
              <a:rPr lang="en-ZA" dirty="0">
                <a:solidFill>
                  <a:srgbClr val="FCDD02"/>
                </a:solidFill>
              </a:rPr>
              <a:t>0.7</a:t>
            </a:r>
          </a:p>
        </p:txBody>
      </p:sp>
      <p:sp>
        <p:nvSpPr>
          <p:cNvPr id="22" name="Oval 21">
            <a:extLst>
              <a:ext uri="{FF2B5EF4-FFF2-40B4-BE49-F238E27FC236}">
                <a16:creationId xmlns:a16="http://schemas.microsoft.com/office/drawing/2014/main" id="{9DA02CE5-45E2-F39C-6431-8C73008917D7}"/>
              </a:ext>
            </a:extLst>
          </p:cNvPr>
          <p:cNvSpPr/>
          <p:nvPr/>
        </p:nvSpPr>
        <p:spPr>
          <a:xfrm>
            <a:off x="6538582" y="2552804"/>
            <a:ext cx="804397" cy="763576"/>
          </a:xfrm>
          <a:prstGeom prst="ellipse">
            <a:avLst/>
          </a:prstGeom>
          <a:noFill/>
          <a:ln w="57150">
            <a:solidFill>
              <a:srgbClr val="CF477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23" name="TextBox 22">
            <a:extLst>
              <a:ext uri="{FF2B5EF4-FFF2-40B4-BE49-F238E27FC236}">
                <a16:creationId xmlns:a16="http://schemas.microsoft.com/office/drawing/2014/main" id="{0972F524-8ED9-72EA-7F53-D26197851528}"/>
              </a:ext>
            </a:extLst>
          </p:cNvPr>
          <p:cNvSpPr txBox="1"/>
          <p:nvPr/>
        </p:nvSpPr>
        <p:spPr>
          <a:xfrm>
            <a:off x="6569519" y="2728794"/>
            <a:ext cx="742521" cy="400110"/>
          </a:xfrm>
          <a:prstGeom prst="rect">
            <a:avLst/>
          </a:prstGeom>
          <a:noFill/>
        </p:spPr>
        <p:txBody>
          <a:bodyPr wrap="square" rtlCol="0">
            <a:spAutoFit/>
          </a:bodyPr>
          <a:lstStyle/>
          <a:p>
            <a:pPr algn="ctr"/>
            <a:r>
              <a:rPr lang="en-ZA" sz="2000" b="1" dirty="0">
                <a:solidFill>
                  <a:srgbClr val="CF4773"/>
                </a:solidFill>
              </a:rPr>
              <a:t>5.11</a:t>
            </a:r>
          </a:p>
        </p:txBody>
      </p:sp>
    </p:spTree>
    <p:extLst>
      <p:ext uri="{BB962C8B-B14F-4D97-AF65-F5344CB8AC3E}">
        <p14:creationId xmlns:p14="http://schemas.microsoft.com/office/powerpoint/2010/main" val="1593711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500"/>
                                        <p:tgtEl>
                                          <p:spTgt spid="5"/>
                                        </p:tgtEl>
                                      </p:cBhvr>
                                    </p:animEffect>
                                  </p:childTnLst>
                                </p:cTn>
                              </p:par>
                              <p:par>
                                <p:cTn id="18" presetID="22" presetClass="entr" presetSubtype="8"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1500"/>
                                        <p:tgtEl>
                                          <p:spTgt spid="9"/>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22" presetClass="entr" presetSubtype="8"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childTnLst>
                          </p:cTn>
                        </p:par>
                        <p:par>
                          <p:cTn id="57" fill="hold">
                            <p:stCondLst>
                              <p:cond delay="500"/>
                            </p:stCondLst>
                            <p:childTnLst>
                              <p:par>
                                <p:cTn id="58" presetID="22" presetClass="entr" presetSubtype="8" fill="hold"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par>
                                <p:cTn id="61" presetID="22" presetClass="entr" presetSubtype="8"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left)">
                                      <p:cBhvr>
                                        <p:cTn id="63" dur="500"/>
                                        <p:tgtEl>
                                          <p:spTgt spid="20"/>
                                        </p:tgtEl>
                                      </p:cBhvr>
                                    </p:animEffec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p:bldP spid="10" grpId="0"/>
      <p:bldP spid="11" grpId="0"/>
      <p:bldP spid="12" grpId="0"/>
      <p:bldP spid="14" grpId="0"/>
      <p:bldP spid="16" grpId="0"/>
      <p:bldP spid="19" grpId="0"/>
      <p:bldP spid="21" grpId="0"/>
      <p:bldP spid="22" grpId="0" animBg="1"/>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neural net animation-low2.mov">
            <a:hlinkClick r:id="" action="ppaction://media"/>
            <a:extLst>
              <a:ext uri="{FF2B5EF4-FFF2-40B4-BE49-F238E27FC236}">
                <a16:creationId xmlns:a16="http://schemas.microsoft.com/office/drawing/2014/main" id="{514FCC8F-6A18-EAC4-E53F-2BDF5E2C42D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285750"/>
            <a:ext cx="8128000" cy="4572000"/>
          </a:xfrm>
          <a:prstGeom prst="rect">
            <a:avLst/>
          </a:prstGeom>
        </p:spPr>
      </p:pic>
    </p:spTree>
    <p:extLst>
      <p:ext uri="{BB962C8B-B14F-4D97-AF65-F5344CB8AC3E}">
        <p14:creationId xmlns:p14="http://schemas.microsoft.com/office/powerpoint/2010/main" val="114369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inter, nature, light, outdoor&#10;&#10;Description automatically generated">
            <a:extLst>
              <a:ext uri="{FF2B5EF4-FFF2-40B4-BE49-F238E27FC236}">
                <a16:creationId xmlns:a16="http://schemas.microsoft.com/office/drawing/2014/main" id="{647485EE-36E7-0FA7-FB23-2231042C71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808" y="0"/>
            <a:ext cx="9184340" cy="5147267"/>
          </a:xfrm>
          <a:prstGeom prst="rect">
            <a:avLst/>
          </a:prstGeom>
        </p:spPr>
      </p:pic>
    </p:spTree>
    <p:extLst>
      <p:ext uri="{BB962C8B-B14F-4D97-AF65-F5344CB8AC3E}">
        <p14:creationId xmlns:p14="http://schemas.microsoft.com/office/powerpoint/2010/main" val="3261047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ter, fireworks, light, night&#10;&#10;Description automatically generated">
            <a:extLst>
              <a:ext uri="{FF2B5EF4-FFF2-40B4-BE49-F238E27FC236}">
                <a16:creationId xmlns:a16="http://schemas.microsoft.com/office/drawing/2014/main" id="{3D19210F-D97B-2E4B-A48B-78B559B530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9420"/>
            <a:ext cx="9144000" cy="5124659"/>
          </a:xfrm>
          <a:prstGeom prst="rect">
            <a:avLst/>
          </a:prstGeom>
        </p:spPr>
      </p:pic>
    </p:spTree>
    <p:extLst>
      <p:ext uri="{BB962C8B-B14F-4D97-AF65-F5344CB8AC3E}">
        <p14:creationId xmlns:p14="http://schemas.microsoft.com/office/powerpoint/2010/main" val="1684052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ter, fireworks, light, night&#10;&#10;Description automatically generated">
            <a:extLst>
              <a:ext uri="{FF2B5EF4-FFF2-40B4-BE49-F238E27FC236}">
                <a16:creationId xmlns:a16="http://schemas.microsoft.com/office/drawing/2014/main" id="{3D19210F-D97B-2E4B-A48B-78B559B530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9420"/>
            <a:ext cx="9144000" cy="5124659"/>
          </a:xfrm>
          <a:prstGeom prst="rect">
            <a:avLst/>
          </a:prstGeom>
          <a:solidFill>
            <a:schemeClr val="bg1">
              <a:lumMod val="50000"/>
              <a:alpha val="50000"/>
            </a:schemeClr>
          </a:solidFill>
        </p:spPr>
      </p:pic>
      <p:sp>
        <p:nvSpPr>
          <p:cNvPr id="2" name="Rectangle 1">
            <a:extLst>
              <a:ext uri="{FF2B5EF4-FFF2-40B4-BE49-F238E27FC236}">
                <a16:creationId xmlns:a16="http://schemas.microsoft.com/office/drawing/2014/main" id="{5CCDA796-8D98-AA31-4774-03C00D0EC5EF}"/>
              </a:ext>
            </a:extLst>
          </p:cNvPr>
          <p:cNvSpPr/>
          <p:nvPr/>
        </p:nvSpPr>
        <p:spPr>
          <a:xfrm>
            <a:off x="0" y="9420"/>
            <a:ext cx="9144000" cy="5143501"/>
          </a:xfrm>
          <a:prstGeom prst="rect">
            <a:avLst/>
          </a:prstGeom>
          <a:solidFill>
            <a:schemeClr val="bg1">
              <a:lumMod val="85000"/>
              <a:alpha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7" name="TextBox 6">
            <a:extLst>
              <a:ext uri="{FF2B5EF4-FFF2-40B4-BE49-F238E27FC236}">
                <a16:creationId xmlns:a16="http://schemas.microsoft.com/office/drawing/2014/main" id="{92F0B370-2BB7-FFED-6B89-4C86BF055872}"/>
              </a:ext>
            </a:extLst>
          </p:cNvPr>
          <p:cNvSpPr txBox="1"/>
          <p:nvPr/>
        </p:nvSpPr>
        <p:spPr>
          <a:xfrm>
            <a:off x="293032" y="2571749"/>
            <a:ext cx="2711425" cy="646331"/>
          </a:xfrm>
          <a:prstGeom prst="rect">
            <a:avLst/>
          </a:prstGeom>
          <a:noFill/>
        </p:spPr>
        <p:txBody>
          <a:bodyPr wrap="square" rtlCol="0">
            <a:spAutoFit/>
          </a:bodyPr>
          <a:lstStyle/>
          <a:p>
            <a:pPr algn="ctr"/>
            <a:r>
              <a:rPr lang="en-ZA" dirty="0"/>
              <a:t>Human brain</a:t>
            </a:r>
          </a:p>
          <a:p>
            <a:pPr algn="ctr"/>
            <a:r>
              <a:rPr lang="en-ZA" dirty="0"/>
              <a:t>86 billion neurons</a:t>
            </a:r>
          </a:p>
        </p:txBody>
      </p:sp>
      <p:sp>
        <p:nvSpPr>
          <p:cNvPr id="8" name="TextBox 7">
            <a:extLst>
              <a:ext uri="{FF2B5EF4-FFF2-40B4-BE49-F238E27FC236}">
                <a16:creationId xmlns:a16="http://schemas.microsoft.com/office/drawing/2014/main" id="{914E36D1-64D4-B6D1-1135-1675DD6BF33F}"/>
              </a:ext>
            </a:extLst>
          </p:cNvPr>
          <p:cNvSpPr txBox="1"/>
          <p:nvPr/>
        </p:nvSpPr>
        <p:spPr>
          <a:xfrm>
            <a:off x="3103311" y="2255797"/>
            <a:ext cx="2711425" cy="1754326"/>
          </a:xfrm>
          <a:prstGeom prst="rect">
            <a:avLst/>
          </a:prstGeom>
          <a:noFill/>
        </p:spPr>
        <p:txBody>
          <a:bodyPr wrap="square" rtlCol="0">
            <a:spAutoFit/>
          </a:bodyPr>
          <a:lstStyle/>
          <a:p>
            <a:pPr algn="ctr"/>
            <a:r>
              <a:rPr lang="en-ZA" dirty="0"/>
              <a:t>GPT 3.5</a:t>
            </a:r>
          </a:p>
          <a:p>
            <a:pPr algn="ctr"/>
            <a:endParaRPr lang="en-ZA" dirty="0"/>
          </a:p>
          <a:p>
            <a:pPr algn="ctr"/>
            <a:r>
              <a:rPr lang="en-ZA" dirty="0"/>
              <a:t>175 billion parameters</a:t>
            </a:r>
          </a:p>
          <a:p>
            <a:pPr algn="ctr"/>
            <a:endParaRPr lang="en-ZA" dirty="0"/>
          </a:p>
          <a:p>
            <a:pPr algn="ctr"/>
            <a:endParaRPr lang="en-ZA" dirty="0"/>
          </a:p>
          <a:p>
            <a:pPr algn="ctr"/>
            <a:r>
              <a:rPr lang="en-ZA" dirty="0"/>
              <a:t>96 hidden layers</a:t>
            </a:r>
          </a:p>
        </p:txBody>
      </p:sp>
      <p:pic>
        <p:nvPicPr>
          <p:cNvPr id="4100" name="Picture 4" descr="Download ChatGPT Logo PNG Transparent Background 5288 × 5358, SVG, EPS for  free">
            <a:extLst>
              <a:ext uri="{FF2B5EF4-FFF2-40B4-BE49-F238E27FC236}">
                <a16:creationId xmlns:a16="http://schemas.microsoft.com/office/drawing/2014/main" id="{823184A6-4841-6E99-1AB4-8BA24D56B6A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78876" y="1005325"/>
            <a:ext cx="1055216" cy="1069743"/>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descr="Brain outline">
            <a:extLst>
              <a:ext uri="{FF2B5EF4-FFF2-40B4-BE49-F238E27FC236}">
                <a16:creationId xmlns:a16="http://schemas.microsoft.com/office/drawing/2014/main" id="{768B41E8-7104-F6A2-28D4-F36F43FF24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0269" y="1364912"/>
            <a:ext cx="1216258" cy="1216258"/>
          </a:xfrm>
          <a:prstGeom prst="rect">
            <a:avLst/>
          </a:prstGeom>
        </p:spPr>
      </p:pic>
      <p:pic>
        <p:nvPicPr>
          <p:cNvPr id="11" name="Picture 4" descr="Download ChatGPT Logo PNG Transparent Background 5288 × 5358, SVG, EPS for  free">
            <a:extLst>
              <a:ext uri="{FF2B5EF4-FFF2-40B4-BE49-F238E27FC236}">
                <a16:creationId xmlns:a16="http://schemas.microsoft.com/office/drawing/2014/main" id="{7BBD7609-7BF3-1C67-9D90-F7AB47C2657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940966" y="742474"/>
            <a:ext cx="1398078" cy="14173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786F151-0358-0569-EF81-698BA3649060}"/>
              </a:ext>
            </a:extLst>
          </p:cNvPr>
          <p:cNvSpPr txBox="1"/>
          <p:nvPr/>
        </p:nvSpPr>
        <p:spPr>
          <a:xfrm>
            <a:off x="6284293" y="2260331"/>
            <a:ext cx="2711425" cy="2031325"/>
          </a:xfrm>
          <a:prstGeom prst="rect">
            <a:avLst/>
          </a:prstGeom>
          <a:noFill/>
        </p:spPr>
        <p:txBody>
          <a:bodyPr wrap="square" rtlCol="0">
            <a:spAutoFit/>
          </a:bodyPr>
          <a:lstStyle/>
          <a:p>
            <a:pPr algn="ctr"/>
            <a:r>
              <a:rPr lang="en-ZA" dirty="0"/>
              <a:t>GPT 4</a:t>
            </a:r>
          </a:p>
          <a:p>
            <a:pPr algn="ctr"/>
            <a:endParaRPr lang="en-ZA" dirty="0"/>
          </a:p>
          <a:p>
            <a:pPr algn="ctr"/>
            <a:r>
              <a:rPr lang="en-ZA" dirty="0"/>
              <a:t>1 trillion parameters</a:t>
            </a:r>
            <a:br>
              <a:rPr lang="en-ZA" dirty="0"/>
            </a:br>
            <a:r>
              <a:rPr lang="en-ZA" dirty="0"/>
              <a:t>(speculated)</a:t>
            </a:r>
          </a:p>
          <a:p>
            <a:pPr algn="ctr"/>
            <a:endParaRPr lang="en-ZA" dirty="0"/>
          </a:p>
          <a:p>
            <a:pPr algn="ctr"/>
            <a:r>
              <a:rPr lang="en-ZA" dirty="0"/>
              <a:t>400+ hidden layers</a:t>
            </a:r>
            <a:br>
              <a:rPr lang="en-ZA" dirty="0"/>
            </a:br>
            <a:r>
              <a:rPr lang="en-ZA" dirty="0"/>
              <a:t>(speculated)</a:t>
            </a:r>
          </a:p>
        </p:txBody>
      </p:sp>
    </p:spTree>
    <p:extLst>
      <p:ext uri="{BB962C8B-B14F-4D97-AF65-F5344CB8AC3E}">
        <p14:creationId xmlns:p14="http://schemas.microsoft.com/office/powerpoint/2010/main" val="4294034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61F"/>
        </a:solidFill>
        <a:effectLst/>
      </p:bgPr>
    </p:bg>
    <p:spTree>
      <p:nvGrpSpPr>
        <p:cNvPr id="1" name=""/>
        <p:cNvGrpSpPr/>
        <p:nvPr/>
      </p:nvGrpSpPr>
      <p:grpSpPr>
        <a:xfrm>
          <a:off x="0" y="0"/>
          <a:ext cx="0" cy="0"/>
          <a:chOff x="0" y="0"/>
          <a:chExt cx="0" cy="0"/>
        </a:xfrm>
      </p:grpSpPr>
      <p:pic>
        <p:nvPicPr>
          <p:cNvPr id="3" name="Picture 2" descr="A person in a suit and tie working on a computer&#10;&#10;Description automatically generated with low confidence">
            <a:extLst>
              <a:ext uri="{FF2B5EF4-FFF2-40B4-BE49-F238E27FC236}">
                <a16:creationId xmlns:a16="http://schemas.microsoft.com/office/drawing/2014/main" id="{546C4BE0-D90F-F305-F5C7-ED0EBA47F58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00500" y="0"/>
            <a:ext cx="5143500" cy="5143500"/>
          </a:xfrm>
          <a:prstGeom prst="rect">
            <a:avLst/>
          </a:prstGeom>
        </p:spPr>
      </p:pic>
      <p:sp>
        <p:nvSpPr>
          <p:cNvPr id="4" name="TextBox 3">
            <a:extLst>
              <a:ext uri="{FF2B5EF4-FFF2-40B4-BE49-F238E27FC236}">
                <a16:creationId xmlns:a16="http://schemas.microsoft.com/office/drawing/2014/main" id="{B03B6AA6-3035-FAE9-5431-18D6A2F08EEE}"/>
              </a:ext>
            </a:extLst>
          </p:cNvPr>
          <p:cNvSpPr txBox="1"/>
          <p:nvPr/>
        </p:nvSpPr>
        <p:spPr>
          <a:xfrm>
            <a:off x="228600" y="1812925"/>
            <a:ext cx="3429000" cy="1477328"/>
          </a:xfrm>
          <a:prstGeom prst="rect">
            <a:avLst/>
          </a:prstGeom>
          <a:noFill/>
        </p:spPr>
        <p:txBody>
          <a:bodyPr wrap="square" rtlCol="0">
            <a:spAutoFit/>
          </a:bodyPr>
          <a:lstStyle/>
          <a:p>
            <a:r>
              <a:rPr lang="en-ZA" b="1" dirty="0">
                <a:solidFill>
                  <a:schemeClr val="bg1">
                    <a:lumMod val="75000"/>
                  </a:schemeClr>
                </a:solidFill>
                <a:latin typeface="Arial" panose="020B0604020202020204" pitchFamily="34" charset="0"/>
                <a:cs typeface="Arial" panose="020B0604020202020204" pitchFamily="34" charset="0"/>
              </a:rPr>
              <a:t>“Turing test”</a:t>
            </a:r>
          </a:p>
          <a:p>
            <a:endParaRPr lang="en-ZA" dirty="0">
              <a:solidFill>
                <a:schemeClr val="bg1">
                  <a:lumMod val="75000"/>
                </a:schemeClr>
              </a:solidFill>
            </a:endParaRPr>
          </a:p>
          <a:p>
            <a:r>
              <a:rPr lang="en-ZA" dirty="0">
                <a:solidFill>
                  <a:schemeClr val="bg1">
                    <a:lumMod val="75000"/>
                  </a:schemeClr>
                </a:solidFill>
                <a:latin typeface="Arial" panose="020B0604020202020204" pitchFamily="34" charset="0"/>
                <a:cs typeface="Arial" panose="020B0604020202020204" pitchFamily="34" charset="0"/>
              </a:rPr>
              <a:t>Observer unable to distinguish whether they are interacting with a human or a machine</a:t>
            </a:r>
          </a:p>
        </p:txBody>
      </p:sp>
    </p:spTree>
    <p:extLst>
      <p:ext uri="{BB962C8B-B14F-4D97-AF65-F5344CB8AC3E}">
        <p14:creationId xmlns:p14="http://schemas.microsoft.com/office/powerpoint/2010/main" val="1676721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0078DFC-67E2-25C6-F3C3-C50E15431BC9}"/>
              </a:ext>
            </a:extLst>
          </p:cNvPr>
          <p:cNvSpPr txBox="1"/>
          <p:nvPr/>
        </p:nvSpPr>
        <p:spPr>
          <a:xfrm>
            <a:off x="116508" y="1105047"/>
            <a:ext cx="4444902" cy="3970318"/>
          </a:xfrm>
          <a:prstGeom prst="rect">
            <a:avLst/>
          </a:prstGeom>
          <a:noFill/>
        </p:spPr>
        <p:txBody>
          <a:bodyPr wrap="square" rtlCol="0">
            <a:spAutoFit/>
          </a:bodyPr>
          <a:lstStyle/>
          <a:p>
            <a:r>
              <a:rPr lang="en-US" sz="1050" b="1" i="1" dirty="0">
                <a:solidFill>
                  <a:schemeClr val="bg1"/>
                </a:solidFill>
                <a:effectLst/>
                <a:latin typeface="FortMedium"/>
              </a:rPr>
              <a:t>Chapter One – Hitchhiker’s Guide to the Galaxy</a:t>
            </a:r>
            <a:br>
              <a:rPr lang="en-US" sz="1050" b="0" i="1" dirty="0">
                <a:solidFill>
                  <a:schemeClr val="bg1"/>
                </a:solidFill>
                <a:effectLst/>
                <a:latin typeface="FortLight"/>
              </a:rPr>
            </a:br>
            <a:br>
              <a:rPr lang="en-US" sz="1050" dirty="0">
                <a:solidFill>
                  <a:schemeClr val="bg1"/>
                </a:solidFill>
              </a:rPr>
            </a:br>
            <a:r>
              <a:rPr lang="en-US" sz="1050" b="0" i="0" dirty="0">
                <a:solidFill>
                  <a:schemeClr val="bg1"/>
                </a:solidFill>
                <a:effectLst/>
                <a:latin typeface="FortLight"/>
              </a:rPr>
              <a:t>The house stood on a slight rise just on the edge of the village. It stood on its own and looked out over a broad spread of West Country farmland. Not a remarkable house by any means—it was about thirty years old, squattish, squarish, made of brick, and had four windows set in the front of a size and proportion which more or less exactly failed to please the eye.</a:t>
            </a:r>
            <a:br>
              <a:rPr lang="en-US" sz="1050" dirty="0">
                <a:solidFill>
                  <a:schemeClr val="bg1"/>
                </a:solidFill>
              </a:rPr>
            </a:br>
            <a:br>
              <a:rPr lang="en-US" sz="1050" dirty="0">
                <a:solidFill>
                  <a:schemeClr val="bg1"/>
                </a:solidFill>
              </a:rPr>
            </a:br>
            <a:r>
              <a:rPr lang="en-US" sz="1050" b="0" i="0" dirty="0">
                <a:solidFill>
                  <a:schemeClr val="bg1"/>
                </a:solidFill>
                <a:effectLst/>
                <a:latin typeface="FortLight"/>
              </a:rPr>
              <a:t>The only person for whom the house was in any way special was Arthur Dent, and that was only because it happened to be the one he lived in. He had lived in it for about three years, ever since he had moved out of London because it made him nervous and irritable. He was about thirty as well, tall, dark-haired and never quite at ease with himself. The thing that used to worry him most was the fact that people always used to ask him what he was looking so worried about. He worked in local radio which he always used to tell his friends was a lot more interesting than they probably thought. It was, too—most of his friends worked in advertising.</a:t>
            </a:r>
            <a:br>
              <a:rPr lang="en-US" sz="1050" dirty="0">
                <a:solidFill>
                  <a:schemeClr val="bg1"/>
                </a:solidFill>
              </a:rPr>
            </a:br>
            <a:br>
              <a:rPr lang="en-US" sz="1050" dirty="0">
                <a:solidFill>
                  <a:schemeClr val="bg1"/>
                </a:solidFill>
              </a:rPr>
            </a:br>
            <a:r>
              <a:rPr lang="en-US" sz="1050" b="0" i="0" dirty="0">
                <a:solidFill>
                  <a:schemeClr val="bg1"/>
                </a:solidFill>
                <a:effectLst/>
                <a:latin typeface="FortLight"/>
              </a:rPr>
              <a:t>On Wednesday night it had rained very heavily, the lane was wet and muddy, but the Thursday morning sun was bright and clear as it shone on Arthur Dent’s house for what was to be the last time.</a:t>
            </a:r>
            <a:br>
              <a:rPr lang="en-US" sz="1050" dirty="0">
                <a:solidFill>
                  <a:schemeClr val="bg1"/>
                </a:solidFill>
              </a:rPr>
            </a:br>
            <a:br>
              <a:rPr lang="en-US" sz="1050" dirty="0">
                <a:solidFill>
                  <a:schemeClr val="bg1"/>
                </a:solidFill>
              </a:rPr>
            </a:br>
            <a:r>
              <a:rPr lang="en-US" sz="1050" b="0" i="0" dirty="0">
                <a:solidFill>
                  <a:schemeClr val="bg1"/>
                </a:solidFill>
                <a:effectLst/>
                <a:latin typeface="FortLight"/>
              </a:rPr>
              <a:t>It hadn’t properly registered yet with Arthur that the council wanted to knock it down and build a bypass instead.</a:t>
            </a:r>
            <a:endParaRPr lang="en-ZA" sz="1050" dirty="0">
              <a:solidFill>
                <a:schemeClr val="bg1"/>
              </a:solidFill>
            </a:endParaRPr>
          </a:p>
        </p:txBody>
      </p:sp>
      <p:sp>
        <p:nvSpPr>
          <p:cNvPr id="10" name="TextBox 9">
            <a:extLst>
              <a:ext uri="{FF2B5EF4-FFF2-40B4-BE49-F238E27FC236}">
                <a16:creationId xmlns:a16="http://schemas.microsoft.com/office/drawing/2014/main" id="{15E89508-F528-D7F4-0328-3D64AEC796C4}"/>
              </a:ext>
            </a:extLst>
          </p:cNvPr>
          <p:cNvSpPr txBox="1"/>
          <p:nvPr/>
        </p:nvSpPr>
        <p:spPr>
          <a:xfrm>
            <a:off x="4561410" y="476618"/>
            <a:ext cx="4444902" cy="4616648"/>
          </a:xfrm>
          <a:prstGeom prst="rect">
            <a:avLst/>
          </a:prstGeom>
          <a:noFill/>
        </p:spPr>
        <p:txBody>
          <a:bodyPr wrap="square" rtlCol="0">
            <a:spAutoFit/>
          </a:bodyPr>
          <a:lstStyle/>
          <a:p>
            <a:r>
              <a:rPr lang="en-US" sz="1050" b="0" i="0" dirty="0">
                <a:solidFill>
                  <a:schemeClr val="bg1"/>
                </a:solidFill>
                <a:effectLst/>
                <a:latin typeface="FortLight"/>
              </a:rPr>
              <a:t>At eight o’clock on Thursday morning Arthur didn’t feel very good. He woke up blearily, got up, wandered blearily round his room, opened a window, saw a bulldozer, found his slippers, and stomped off to the bathroom to wash.</a:t>
            </a:r>
            <a:br>
              <a:rPr lang="en-US" sz="1050" dirty="0">
                <a:solidFill>
                  <a:schemeClr val="bg1"/>
                </a:solidFill>
              </a:rPr>
            </a:br>
            <a:br>
              <a:rPr lang="en-US" sz="1050" dirty="0">
                <a:solidFill>
                  <a:schemeClr val="bg1"/>
                </a:solidFill>
              </a:rPr>
            </a:br>
            <a:r>
              <a:rPr lang="en-US" sz="1050" b="0" i="0" dirty="0">
                <a:solidFill>
                  <a:schemeClr val="bg1"/>
                </a:solidFill>
                <a:effectLst/>
                <a:latin typeface="FortLight"/>
              </a:rPr>
              <a:t>Toothpaste on the brush—so. Scrub.</a:t>
            </a:r>
            <a:br>
              <a:rPr lang="en-US" sz="1050" dirty="0">
                <a:solidFill>
                  <a:schemeClr val="bg1"/>
                </a:solidFill>
              </a:rPr>
            </a:br>
            <a:br>
              <a:rPr lang="en-US" sz="1050" dirty="0">
                <a:solidFill>
                  <a:schemeClr val="bg1"/>
                </a:solidFill>
              </a:rPr>
            </a:br>
            <a:r>
              <a:rPr lang="en-US" sz="1050" b="0" i="0" dirty="0">
                <a:solidFill>
                  <a:schemeClr val="bg1"/>
                </a:solidFill>
                <a:effectLst/>
                <a:latin typeface="FortLight"/>
              </a:rPr>
              <a:t>Shaving mirror—pointing at the ceiling. He adjusted it. For a moment it reflected a second bulldozer through the bathroom window. Properly adjusted, it reflected Arthur Dent’s bristles. He shaved them off, washed, dried and stomped off to the kitchen to find something pleasant to put in his mouth.</a:t>
            </a:r>
            <a:br>
              <a:rPr lang="en-US" sz="1050" dirty="0">
                <a:solidFill>
                  <a:schemeClr val="bg1"/>
                </a:solidFill>
              </a:rPr>
            </a:br>
            <a:br>
              <a:rPr lang="en-US" sz="1050" dirty="0">
                <a:solidFill>
                  <a:schemeClr val="bg1"/>
                </a:solidFill>
              </a:rPr>
            </a:br>
            <a:r>
              <a:rPr lang="en-US" sz="1050" b="0" i="0" dirty="0">
                <a:solidFill>
                  <a:schemeClr val="bg1"/>
                </a:solidFill>
                <a:effectLst/>
                <a:latin typeface="FortLight"/>
              </a:rPr>
              <a:t>Kettle, plug, fridge, milk, coffee. Yawn.</a:t>
            </a:r>
            <a:br>
              <a:rPr lang="en-US" sz="1050" dirty="0">
                <a:solidFill>
                  <a:schemeClr val="bg1"/>
                </a:solidFill>
              </a:rPr>
            </a:br>
            <a:br>
              <a:rPr lang="en-US" sz="1050" dirty="0">
                <a:solidFill>
                  <a:schemeClr val="bg1"/>
                </a:solidFill>
              </a:rPr>
            </a:br>
            <a:r>
              <a:rPr lang="en-US" sz="1050" b="0" i="0" dirty="0">
                <a:solidFill>
                  <a:schemeClr val="bg1"/>
                </a:solidFill>
                <a:effectLst/>
                <a:latin typeface="FortLight"/>
              </a:rPr>
              <a:t>The word </a:t>
            </a:r>
            <a:r>
              <a:rPr lang="en-US" sz="1050" b="0" i="1" dirty="0">
                <a:solidFill>
                  <a:schemeClr val="bg1"/>
                </a:solidFill>
                <a:effectLst/>
                <a:latin typeface="FortLight"/>
              </a:rPr>
              <a:t>bulldozer </a:t>
            </a:r>
            <a:r>
              <a:rPr lang="en-US" sz="1050" b="0" i="0" dirty="0">
                <a:solidFill>
                  <a:schemeClr val="bg1"/>
                </a:solidFill>
                <a:effectLst/>
                <a:latin typeface="FortLight"/>
              </a:rPr>
              <a:t>wandered through his mind for a moment in search of something to connect with.</a:t>
            </a:r>
            <a:br>
              <a:rPr lang="en-US" sz="1050" dirty="0">
                <a:solidFill>
                  <a:schemeClr val="bg1"/>
                </a:solidFill>
              </a:rPr>
            </a:br>
            <a:br>
              <a:rPr lang="en-US" sz="1050" dirty="0">
                <a:solidFill>
                  <a:schemeClr val="bg1"/>
                </a:solidFill>
              </a:rPr>
            </a:br>
            <a:r>
              <a:rPr lang="en-US" sz="1050" b="0" i="0" dirty="0">
                <a:solidFill>
                  <a:schemeClr val="bg1"/>
                </a:solidFill>
                <a:effectLst/>
                <a:latin typeface="FortLight"/>
              </a:rPr>
              <a:t>The bulldozer outside the kitchen window was quite a big one.</a:t>
            </a:r>
            <a:br>
              <a:rPr lang="en-US" sz="1050" dirty="0">
                <a:solidFill>
                  <a:schemeClr val="bg1"/>
                </a:solidFill>
              </a:rPr>
            </a:br>
            <a:br>
              <a:rPr lang="en-US" sz="1050" dirty="0">
                <a:solidFill>
                  <a:schemeClr val="bg1"/>
                </a:solidFill>
              </a:rPr>
            </a:br>
            <a:r>
              <a:rPr lang="en-US" sz="1050" b="0" i="0" dirty="0">
                <a:solidFill>
                  <a:schemeClr val="bg1"/>
                </a:solidFill>
                <a:effectLst/>
                <a:latin typeface="FortLight"/>
              </a:rPr>
              <a:t>He stared at it.</a:t>
            </a:r>
            <a:br>
              <a:rPr lang="en-US" sz="1050" dirty="0">
                <a:solidFill>
                  <a:schemeClr val="bg1"/>
                </a:solidFill>
              </a:rPr>
            </a:br>
            <a:br>
              <a:rPr lang="en-US" sz="1050" dirty="0">
                <a:solidFill>
                  <a:schemeClr val="bg1"/>
                </a:solidFill>
              </a:rPr>
            </a:br>
            <a:r>
              <a:rPr lang="en-US" sz="1050" b="0" i="0" dirty="0">
                <a:solidFill>
                  <a:schemeClr val="bg1"/>
                </a:solidFill>
                <a:effectLst/>
                <a:latin typeface="FortLight"/>
              </a:rPr>
              <a:t>'Yellow,' he thought, and stomped off back to his bedroom to get dressed.</a:t>
            </a:r>
            <a:br>
              <a:rPr lang="en-US" sz="1050" dirty="0">
                <a:solidFill>
                  <a:schemeClr val="bg1"/>
                </a:solidFill>
              </a:rPr>
            </a:br>
            <a:br>
              <a:rPr lang="en-US" sz="1050" dirty="0">
                <a:solidFill>
                  <a:schemeClr val="bg1"/>
                </a:solidFill>
              </a:rPr>
            </a:br>
            <a:r>
              <a:rPr lang="en-US" sz="1050" b="0" i="0" dirty="0">
                <a:solidFill>
                  <a:schemeClr val="bg1"/>
                </a:solidFill>
                <a:effectLst/>
                <a:latin typeface="FortLight"/>
              </a:rPr>
              <a:t>Passing the bathroom he stopped to drink a large glass of water, and another. He began to suspect that he was hung over. Why was he hung over? Had he been drinking the night before? He supposed that he must have been. He caught a glint in the shaving mirror. “Yellow,” he thought, and stomped on to the bedroom.</a:t>
            </a:r>
            <a:endParaRPr lang="en-ZA" sz="1050" dirty="0">
              <a:solidFill>
                <a:schemeClr val="bg1"/>
              </a:solidFill>
            </a:endParaRPr>
          </a:p>
        </p:txBody>
      </p:sp>
    </p:spTree>
    <p:extLst>
      <p:ext uri="{BB962C8B-B14F-4D97-AF65-F5344CB8AC3E}">
        <p14:creationId xmlns:p14="http://schemas.microsoft.com/office/powerpoint/2010/main" val="2705055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0078DFC-67E2-25C6-F3C3-C50E15431BC9}"/>
              </a:ext>
            </a:extLst>
          </p:cNvPr>
          <p:cNvSpPr txBox="1"/>
          <p:nvPr/>
        </p:nvSpPr>
        <p:spPr>
          <a:xfrm>
            <a:off x="116508" y="1105047"/>
            <a:ext cx="4444902" cy="3970318"/>
          </a:xfrm>
          <a:prstGeom prst="rect">
            <a:avLst/>
          </a:prstGeom>
          <a:noFill/>
        </p:spPr>
        <p:txBody>
          <a:bodyPr wrap="square" rtlCol="0">
            <a:spAutoFit/>
          </a:bodyPr>
          <a:lstStyle/>
          <a:p>
            <a:r>
              <a:rPr lang="en-US" sz="1050" b="1" i="1" dirty="0">
                <a:solidFill>
                  <a:schemeClr val="bg1"/>
                </a:solidFill>
                <a:effectLst/>
                <a:latin typeface="FortMedium"/>
              </a:rPr>
              <a:t>Chapter One – Hitchhiker’s Guide to the Galaxy</a:t>
            </a:r>
            <a:br>
              <a:rPr lang="en-US" sz="1050" b="0" i="1" dirty="0">
                <a:solidFill>
                  <a:schemeClr val="bg1"/>
                </a:solidFill>
                <a:effectLst/>
                <a:latin typeface="FortLight"/>
              </a:rPr>
            </a:br>
            <a:br>
              <a:rPr lang="en-US" sz="1050" dirty="0">
                <a:solidFill>
                  <a:schemeClr val="bg1"/>
                </a:solidFill>
              </a:rPr>
            </a:br>
            <a:r>
              <a:rPr lang="en-US" sz="1050" b="0" i="0" dirty="0">
                <a:solidFill>
                  <a:schemeClr val="bg1"/>
                </a:solidFill>
                <a:effectLst/>
                <a:latin typeface="FortLight"/>
              </a:rPr>
              <a:t>The house stood on a slight rise ____ on the edge of the village. It stood on its own and looked out over a broad spread of West Country farmland. Not a remarkable house by any means—it was about thirty years old, squattish, squarish, made of brick, and had four windows ___ in the front of a size and proportion which more or less exactly failed to please the eye.</a:t>
            </a:r>
            <a:br>
              <a:rPr lang="en-US" sz="1050" dirty="0">
                <a:solidFill>
                  <a:schemeClr val="bg1"/>
                </a:solidFill>
              </a:rPr>
            </a:br>
            <a:br>
              <a:rPr lang="en-US" sz="1050" dirty="0">
                <a:solidFill>
                  <a:schemeClr val="bg1"/>
                </a:solidFill>
              </a:rPr>
            </a:br>
            <a:r>
              <a:rPr lang="en-US" sz="1050" b="0" i="0" dirty="0">
                <a:solidFill>
                  <a:schemeClr val="bg1"/>
                </a:solidFill>
                <a:effectLst/>
                <a:latin typeface="FortLight"/>
              </a:rPr>
              <a:t>The only person for whom the house was in any way special was Arthur Dent, and that was ____ because it happened to be the one he lived in. He had lived in it for about three years, ever since he had _____ out of London because it made him nervous and irritable. He was about thirty as well, tall, dark-haired and never _____ at ease with himself. The thing that used to ____ him most was the fact that people always used to ask him what he was looking so worried about. He worked in local radio which he always used to tell his friends was a lot more interesting than they _______ thought. It was, too—most of his friends worked in advertising.</a:t>
            </a:r>
            <a:br>
              <a:rPr lang="en-US" sz="1050" dirty="0">
                <a:solidFill>
                  <a:schemeClr val="bg1"/>
                </a:solidFill>
              </a:rPr>
            </a:br>
            <a:br>
              <a:rPr lang="en-US" sz="1050" dirty="0">
                <a:solidFill>
                  <a:schemeClr val="bg1"/>
                </a:solidFill>
              </a:rPr>
            </a:br>
            <a:r>
              <a:rPr lang="en-US" sz="1050" b="0" i="0" dirty="0">
                <a:solidFill>
                  <a:schemeClr val="bg1"/>
                </a:solidFill>
                <a:effectLst/>
                <a:latin typeface="FortLight"/>
              </a:rPr>
              <a:t>On Wednesday night it had rained very heavily, the lane was wet and muddy, but the Thursday ________ sun was bright and clear as it shone on Arthur Dent’s house for what was to be the last time.</a:t>
            </a:r>
            <a:br>
              <a:rPr lang="en-US" sz="1050" dirty="0">
                <a:solidFill>
                  <a:schemeClr val="bg1"/>
                </a:solidFill>
              </a:rPr>
            </a:br>
            <a:br>
              <a:rPr lang="en-US" sz="1050" dirty="0">
                <a:solidFill>
                  <a:schemeClr val="bg1"/>
                </a:solidFill>
              </a:rPr>
            </a:br>
            <a:r>
              <a:rPr lang="en-US" sz="1050" b="0" i="0" dirty="0">
                <a:solidFill>
                  <a:schemeClr val="bg1"/>
                </a:solidFill>
                <a:effectLst/>
                <a:latin typeface="FortLight"/>
              </a:rPr>
              <a:t>It hadn’t properly registered ___ with Arthur that the council wanted to knock it down and build a bypass instead.</a:t>
            </a:r>
            <a:endParaRPr lang="en-ZA" sz="1050" dirty="0">
              <a:solidFill>
                <a:schemeClr val="bg1"/>
              </a:solidFill>
            </a:endParaRPr>
          </a:p>
        </p:txBody>
      </p:sp>
      <p:sp>
        <p:nvSpPr>
          <p:cNvPr id="10" name="TextBox 9">
            <a:extLst>
              <a:ext uri="{FF2B5EF4-FFF2-40B4-BE49-F238E27FC236}">
                <a16:creationId xmlns:a16="http://schemas.microsoft.com/office/drawing/2014/main" id="{15E89508-F528-D7F4-0328-3D64AEC796C4}"/>
              </a:ext>
            </a:extLst>
          </p:cNvPr>
          <p:cNvSpPr txBox="1"/>
          <p:nvPr/>
        </p:nvSpPr>
        <p:spPr>
          <a:xfrm>
            <a:off x="4561410" y="476618"/>
            <a:ext cx="4444902" cy="4616648"/>
          </a:xfrm>
          <a:prstGeom prst="rect">
            <a:avLst/>
          </a:prstGeom>
          <a:noFill/>
        </p:spPr>
        <p:txBody>
          <a:bodyPr wrap="square" rtlCol="0">
            <a:spAutoFit/>
          </a:bodyPr>
          <a:lstStyle/>
          <a:p>
            <a:r>
              <a:rPr lang="en-US" sz="1050" b="0" i="0" dirty="0">
                <a:solidFill>
                  <a:schemeClr val="bg1"/>
                </a:solidFill>
                <a:effectLst/>
                <a:latin typeface="FortLight"/>
              </a:rPr>
              <a:t>At eight o’clock on Thursday morning Arthur didn’t feel very good. He woke up blearily, got up, wandered blearily _____ his room, opened a window, saw a bulldozer, found his slippers, and stomped off to the bathroom to wash.</a:t>
            </a:r>
            <a:br>
              <a:rPr lang="en-US" sz="1050" dirty="0">
                <a:solidFill>
                  <a:schemeClr val="bg1"/>
                </a:solidFill>
              </a:rPr>
            </a:br>
            <a:br>
              <a:rPr lang="en-US" sz="1050" dirty="0">
                <a:solidFill>
                  <a:schemeClr val="bg1"/>
                </a:solidFill>
              </a:rPr>
            </a:br>
            <a:r>
              <a:rPr lang="en-US" sz="1050" b="0" i="0" dirty="0">
                <a:solidFill>
                  <a:schemeClr val="bg1"/>
                </a:solidFill>
                <a:effectLst/>
                <a:latin typeface="FortLight"/>
              </a:rPr>
              <a:t>Toothpaste on the brush—so. Scrub.</a:t>
            </a:r>
            <a:br>
              <a:rPr lang="en-US" sz="1050" dirty="0">
                <a:solidFill>
                  <a:schemeClr val="bg1"/>
                </a:solidFill>
              </a:rPr>
            </a:br>
            <a:br>
              <a:rPr lang="en-US" sz="1050" dirty="0">
                <a:solidFill>
                  <a:schemeClr val="bg1"/>
                </a:solidFill>
              </a:rPr>
            </a:br>
            <a:r>
              <a:rPr lang="en-US" sz="1050" b="0" i="0" dirty="0">
                <a:solidFill>
                  <a:schemeClr val="bg1"/>
                </a:solidFill>
                <a:effectLst/>
                <a:latin typeface="FortLight"/>
              </a:rPr>
              <a:t>Shaving mirror—pointing at ___ ceiling. He adjusted it. For a moment it reflected a second bulldozer through the bathroom _______. Properly adjusted, it reflected Arthur Dent’s bristles. He shaved them off, washed, dried and stomped off to the kitchen to ____ something pleasant to put in his mouth.</a:t>
            </a:r>
            <a:br>
              <a:rPr lang="en-US" sz="1050" dirty="0">
                <a:solidFill>
                  <a:schemeClr val="bg1"/>
                </a:solidFill>
              </a:rPr>
            </a:br>
            <a:br>
              <a:rPr lang="en-US" sz="1050" dirty="0">
                <a:solidFill>
                  <a:schemeClr val="bg1"/>
                </a:solidFill>
              </a:rPr>
            </a:br>
            <a:r>
              <a:rPr lang="en-US" sz="1050" b="0" i="0" dirty="0">
                <a:solidFill>
                  <a:schemeClr val="bg1"/>
                </a:solidFill>
                <a:effectLst/>
                <a:latin typeface="FortLight"/>
              </a:rPr>
              <a:t>Kettle, plug, fridge, milk, _____. Yawn.</a:t>
            </a:r>
            <a:br>
              <a:rPr lang="en-US" sz="1050" dirty="0">
                <a:solidFill>
                  <a:schemeClr val="bg1"/>
                </a:solidFill>
              </a:rPr>
            </a:br>
            <a:br>
              <a:rPr lang="en-US" sz="1050" dirty="0">
                <a:solidFill>
                  <a:schemeClr val="bg1"/>
                </a:solidFill>
              </a:rPr>
            </a:br>
            <a:r>
              <a:rPr lang="en-US" sz="1050" b="0" i="0" dirty="0">
                <a:solidFill>
                  <a:schemeClr val="bg1"/>
                </a:solidFill>
                <a:effectLst/>
                <a:latin typeface="FortLight"/>
              </a:rPr>
              <a:t>The word </a:t>
            </a:r>
            <a:r>
              <a:rPr lang="en-US" sz="1050" b="0" i="1" dirty="0">
                <a:solidFill>
                  <a:schemeClr val="bg1"/>
                </a:solidFill>
                <a:effectLst/>
                <a:latin typeface="FortLight"/>
              </a:rPr>
              <a:t>bulldozer </a:t>
            </a:r>
            <a:r>
              <a:rPr lang="en-US" sz="1050" b="0" i="0" dirty="0">
                <a:solidFill>
                  <a:schemeClr val="bg1"/>
                </a:solidFill>
                <a:effectLst/>
                <a:latin typeface="FortLight"/>
              </a:rPr>
              <a:t>wandered through ___ mind for a moment in search of something to connect with.</a:t>
            </a:r>
            <a:br>
              <a:rPr lang="en-US" sz="1050" dirty="0">
                <a:solidFill>
                  <a:schemeClr val="bg1"/>
                </a:solidFill>
              </a:rPr>
            </a:br>
            <a:br>
              <a:rPr lang="en-US" sz="1050" dirty="0">
                <a:solidFill>
                  <a:schemeClr val="bg1"/>
                </a:solidFill>
              </a:rPr>
            </a:br>
            <a:r>
              <a:rPr lang="en-US" sz="1050" b="0" i="0" dirty="0">
                <a:solidFill>
                  <a:schemeClr val="bg1"/>
                </a:solidFill>
                <a:effectLst/>
                <a:latin typeface="FortLight"/>
              </a:rPr>
              <a:t>The bulldozer ______ the kitchen window was quite a big one.</a:t>
            </a:r>
            <a:br>
              <a:rPr lang="en-US" sz="1050" dirty="0">
                <a:solidFill>
                  <a:schemeClr val="bg1"/>
                </a:solidFill>
              </a:rPr>
            </a:br>
            <a:br>
              <a:rPr lang="en-US" sz="1050" dirty="0">
                <a:solidFill>
                  <a:schemeClr val="bg1"/>
                </a:solidFill>
              </a:rPr>
            </a:br>
            <a:r>
              <a:rPr lang="en-US" sz="1050" b="0" i="0" dirty="0">
                <a:solidFill>
                  <a:schemeClr val="bg1"/>
                </a:solidFill>
                <a:effectLst/>
                <a:latin typeface="FortLight"/>
              </a:rPr>
              <a:t>He stared __ it.</a:t>
            </a:r>
            <a:br>
              <a:rPr lang="en-US" sz="1050" dirty="0">
                <a:solidFill>
                  <a:schemeClr val="bg1"/>
                </a:solidFill>
              </a:rPr>
            </a:br>
            <a:br>
              <a:rPr lang="en-US" sz="1050" dirty="0">
                <a:solidFill>
                  <a:schemeClr val="bg1"/>
                </a:solidFill>
              </a:rPr>
            </a:br>
            <a:r>
              <a:rPr lang="en-US" sz="1050" b="0" i="0" dirty="0">
                <a:solidFill>
                  <a:schemeClr val="bg1"/>
                </a:solidFill>
                <a:effectLst/>
                <a:latin typeface="FortLight"/>
              </a:rPr>
              <a:t>'Yellow,' he thought, and ______ off back to his bedroom to get dressed.</a:t>
            </a:r>
            <a:br>
              <a:rPr lang="en-US" sz="1050" dirty="0">
                <a:solidFill>
                  <a:schemeClr val="bg1"/>
                </a:solidFill>
              </a:rPr>
            </a:br>
            <a:br>
              <a:rPr lang="en-US" sz="1050" dirty="0">
                <a:solidFill>
                  <a:schemeClr val="bg1"/>
                </a:solidFill>
              </a:rPr>
            </a:br>
            <a:r>
              <a:rPr lang="en-US" sz="1050" b="0" i="0" dirty="0">
                <a:solidFill>
                  <a:schemeClr val="bg1"/>
                </a:solidFill>
                <a:effectLst/>
                <a:latin typeface="FortLight"/>
              </a:rPr>
              <a:t>Passing the bathroom he stopped to drink a large glass of water, and another. He began to suspect that he was hung over. Why was he ____ over? Had he been drinking the _____ before? He supposed that he must have been. He caught a glint in the shaving mirror. “Yellow,” he thought, and stomped on to the _______.</a:t>
            </a:r>
            <a:endParaRPr lang="en-ZA" sz="1050" dirty="0">
              <a:solidFill>
                <a:schemeClr val="bg1"/>
              </a:solidFill>
            </a:endParaRPr>
          </a:p>
        </p:txBody>
      </p:sp>
    </p:spTree>
    <p:extLst>
      <p:ext uri="{BB962C8B-B14F-4D97-AF65-F5344CB8AC3E}">
        <p14:creationId xmlns:p14="http://schemas.microsoft.com/office/powerpoint/2010/main" val="1536852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319466-0AC7-357B-4841-ACF41429DEF5}"/>
              </a:ext>
            </a:extLst>
          </p:cNvPr>
          <p:cNvSpPr txBox="1"/>
          <p:nvPr/>
        </p:nvSpPr>
        <p:spPr>
          <a:xfrm>
            <a:off x="2676121" y="303623"/>
            <a:ext cx="6143074" cy="646331"/>
          </a:xfrm>
          <a:prstGeom prst="rect">
            <a:avLst/>
          </a:prstGeom>
          <a:noFill/>
        </p:spPr>
        <p:txBody>
          <a:bodyPr wrap="square" rtlCol="0">
            <a:spAutoFit/>
          </a:bodyPr>
          <a:lstStyle/>
          <a:p>
            <a:pPr algn="r"/>
            <a:r>
              <a:rPr lang="en-US" dirty="0">
                <a:solidFill>
                  <a:srgbClr val="FCDD02"/>
                </a:solidFill>
              </a:rPr>
              <a:t>write a comical poem about an introverted actuary who is good with math but find it hard to socialize with people</a:t>
            </a:r>
            <a:endParaRPr lang="en-ZA" dirty="0">
              <a:solidFill>
                <a:srgbClr val="FCDD02"/>
              </a:solidFill>
            </a:endParaRPr>
          </a:p>
        </p:txBody>
      </p:sp>
      <p:sp>
        <p:nvSpPr>
          <p:cNvPr id="3" name="TextBox 2">
            <a:extLst>
              <a:ext uri="{FF2B5EF4-FFF2-40B4-BE49-F238E27FC236}">
                <a16:creationId xmlns:a16="http://schemas.microsoft.com/office/drawing/2014/main" id="{AECEDBC0-84E0-E1A6-900F-142B3FD6E150}"/>
              </a:ext>
            </a:extLst>
          </p:cNvPr>
          <p:cNvSpPr txBox="1"/>
          <p:nvPr/>
        </p:nvSpPr>
        <p:spPr>
          <a:xfrm>
            <a:off x="328337" y="1514585"/>
            <a:ext cx="3678783" cy="954107"/>
          </a:xfrm>
          <a:prstGeom prst="rect">
            <a:avLst/>
          </a:prstGeom>
          <a:noFill/>
        </p:spPr>
        <p:txBody>
          <a:bodyPr wrap="square" rtlCol="0">
            <a:spAutoFit/>
          </a:bodyPr>
          <a:lstStyle/>
          <a:p>
            <a:r>
              <a:rPr lang="en-US" sz="1400" dirty="0">
                <a:solidFill>
                  <a:srgbClr val="70C9E0"/>
                </a:solidFill>
              </a:rPr>
              <a:t>In a town quite serene and sedate,</a:t>
            </a:r>
            <a:br>
              <a:rPr lang="en-US" sz="1400" dirty="0">
                <a:solidFill>
                  <a:srgbClr val="70C9E0"/>
                </a:solidFill>
              </a:rPr>
            </a:br>
            <a:r>
              <a:rPr lang="en-US" sz="1400" dirty="0">
                <a:solidFill>
                  <a:srgbClr val="70C9E0"/>
                </a:solidFill>
              </a:rPr>
              <a:t>Lived an actuary named Nate,</a:t>
            </a:r>
            <a:br>
              <a:rPr lang="en-US" sz="1400" dirty="0">
                <a:solidFill>
                  <a:srgbClr val="70C9E0"/>
                </a:solidFill>
              </a:rPr>
            </a:br>
            <a:r>
              <a:rPr lang="en-US" sz="1400" dirty="0">
                <a:solidFill>
                  <a:srgbClr val="70C9E0"/>
                </a:solidFill>
              </a:rPr>
              <a:t>Whose love for numbers was quite innate,</a:t>
            </a:r>
            <a:br>
              <a:rPr lang="en-US" sz="1400" dirty="0">
                <a:solidFill>
                  <a:srgbClr val="70C9E0"/>
                </a:solidFill>
              </a:rPr>
            </a:br>
            <a:r>
              <a:rPr lang="en-US" sz="1400" dirty="0">
                <a:solidFill>
                  <a:srgbClr val="70C9E0"/>
                </a:solidFill>
              </a:rPr>
              <a:t>But alas, could hardly find a mate.</a:t>
            </a:r>
            <a:endParaRPr lang="en-ZA" sz="1400" dirty="0">
              <a:solidFill>
                <a:srgbClr val="70C9E0"/>
              </a:solidFill>
            </a:endParaRPr>
          </a:p>
        </p:txBody>
      </p:sp>
      <p:sp>
        <p:nvSpPr>
          <p:cNvPr id="4" name="TextBox 3">
            <a:extLst>
              <a:ext uri="{FF2B5EF4-FFF2-40B4-BE49-F238E27FC236}">
                <a16:creationId xmlns:a16="http://schemas.microsoft.com/office/drawing/2014/main" id="{3D600ED0-4AF7-679E-2790-9D393259435C}"/>
              </a:ext>
            </a:extLst>
          </p:cNvPr>
          <p:cNvSpPr txBox="1"/>
          <p:nvPr/>
        </p:nvSpPr>
        <p:spPr>
          <a:xfrm>
            <a:off x="328336" y="2674809"/>
            <a:ext cx="3678783" cy="954107"/>
          </a:xfrm>
          <a:prstGeom prst="rect">
            <a:avLst/>
          </a:prstGeom>
          <a:noFill/>
        </p:spPr>
        <p:txBody>
          <a:bodyPr wrap="square" rtlCol="0">
            <a:spAutoFit/>
          </a:bodyPr>
          <a:lstStyle/>
          <a:p>
            <a:r>
              <a:rPr lang="en-US" sz="1400" dirty="0">
                <a:solidFill>
                  <a:srgbClr val="70C9E0"/>
                </a:solidFill>
              </a:rPr>
              <a:t>Now Nate, he lived inside his head,</a:t>
            </a:r>
            <a:br>
              <a:rPr lang="en-US" sz="1400" dirty="0">
                <a:solidFill>
                  <a:srgbClr val="70C9E0"/>
                </a:solidFill>
              </a:rPr>
            </a:br>
            <a:r>
              <a:rPr lang="en-US" sz="1400" dirty="0">
                <a:solidFill>
                  <a:srgbClr val="70C9E0"/>
                </a:solidFill>
              </a:rPr>
              <a:t>In the realm of risk, his spirit fed.</a:t>
            </a:r>
            <a:br>
              <a:rPr lang="en-US" sz="1400" dirty="0">
                <a:solidFill>
                  <a:srgbClr val="70C9E0"/>
                </a:solidFill>
              </a:rPr>
            </a:br>
            <a:r>
              <a:rPr lang="en-US" sz="1400" dirty="0">
                <a:solidFill>
                  <a:srgbClr val="70C9E0"/>
                </a:solidFill>
              </a:rPr>
              <a:t>But at parties, he felt the dread,</a:t>
            </a:r>
            <a:br>
              <a:rPr lang="en-US" sz="1400" dirty="0">
                <a:solidFill>
                  <a:srgbClr val="70C9E0"/>
                </a:solidFill>
              </a:rPr>
            </a:br>
            <a:r>
              <a:rPr lang="en-US" sz="1400" dirty="0">
                <a:solidFill>
                  <a:srgbClr val="70C9E0"/>
                </a:solidFill>
              </a:rPr>
              <a:t>Longing for his spreadsheet bed.</a:t>
            </a:r>
            <a:endParaRPr lang="en-ZA" sz="1400" dirty="0">
              <a:solidFill>
                <a:srgbClr val="70C9E0"/>
              </a:solidFill>
            </a:endParaRPr>
          </a:p>
        </p:txBody>
      </p:sp>
      <p:sp>
        <p:nvSpPr>
          <p:cNvPr id="5" name="TextBox 4">
            <a:extLst>
              <a:ext uri="{FF2B5EF4-FFF2-40B4-BE49-F238E27FC236}">
                <a16:creationId xmlns:a16="http://schemas.microsoft.com/office/drawing/2014/main" id="{B5632888-5BE6-D0B4-A81B-25F2605DBD94}"/>
              </a:ext>
            </a:extLst>
          </p:cNvPr>
          <p:cNvSpPr txBox="1"/>
          <p:nvPr/>
        </p:nvSpPr>
        <p:spPr>
          <a:xfrm>
            <a:off x="328337" y="3831063"/>
            <a:ext cx="3678783" cy="954107"/>
          </a:xfrm>
          <a:prstGeom prst="rect">
            <a:avLst/>
          </a:prstGeom>
          <a:noFill/>
        </p:spPr>
        <p:txBody>
          <a:bodyPr wrap="square" rtlCol="0">
            <a:spAutoFit/>
          </a:bodyPr>
          <a:lstStyle/>
          <a:p>
            <a:r>
              <a:rPr lang="en-US" sz="1400" dirty="0">
                <a:solidFill>
                  <a:srgbClr val="70C9E0"/>
                </a:solidFill>
              </a:rPr>
              <a:t>At gatherings, he'd awkwardly stand,</a:t>
            </a:r>
          </a:p>
          <a:p>
            <a:r>
              <a:rPr lang="en-US" sz="1400" dirty="0">
                <a:solidFill>
                  <a:srgbClr val="70C9E0"/>
                </a:solidFill>
              </a:rPr>
              <a:t>Calculator clutched tight in his hand,</a:t>
            </a:r>
          </a:p>
          <a:p>
            <a:r>
              <a:rPr lang="en-US" sz="1400" dirty="0">
                <a:solidFill>
                  <a:srgbClr val="70C9E0"/>
                </a:solidFill>
              </a:rPr>
              <a:t>His introverted heart couldn't understand,</a:t>
            </a:r>
          </a:p>
          <a:p>
            <a:r>
              <a:rPr lang="en-US" sz="1400" dirty="0">
                <a:solidFill>
                  <a:srgbClr val="70C9E0"/>
                </a:solidFill>
              </a:rPr>
              <a:t>The complex codes of social band.</a:t>
            </a:r>
            <a:endParaRPr lang="en-ZA" sz="1400" dirty="0">
              <a:solidFill>
                <a:srgbClr val="70C9E0"/>
              </a:solidFill>
            </a:endParaRPr>
          </a:p>
        </p:txBody>
      </p:sp>
      <p:sp>
        <p:nvSpPr>
          <p:cNvPr id="6" name="TextBox 5">
            <a:extLst>
              <a:ext uri="{FF2B5EF4-FFF2-40B4-BE49-F238E27FC236}">
                <a16:creationId xmlns:a16="http://schemas.microsoft.com/office/drawing/2014/main" id="{0609E6A1-E67C-A667-CD2E-43467A4BA647}"/>
              </a:ext>
            </a:extLst>
          </p:cNvPr>
          <p:cNvSpPr txBox="1"/>
          <p:nvPr/>
        </p:nvSpPr>
        <p:spPr>
          <a:xfrm>
            <a:off x="5006252" y="1514585"/>
            <a:ext cx="3678783" cy="954107"/>
          </a:xfrm>
          <a:prstGeom prst="rect">
            <a:avLst/>
          </a:prstGeom>
          <a:noFill/>
        </p:spPr>
        <p:txBody>
          <a:bodyPr wrap="square" rtlCol="0">
            <a:spAutoFit/>
          </a:bodyPr>
          <a:lstStyle/>
          <a:p>
            <a:r>
              <a:rPr lang="en-US" sz="1400" dirty="0">
                <a:solidFill>
                  <a:srgbClr val="70C9E0"/>
                </a:solidFill>
              </a:rPr>
              <a:t>Oh, introverted actuary Nate,</a:t>
            </a:r>
            <a:br>
              <a:rPr lang="en-US" sz="1400" dirty="0">
                <a:solidFill>
                  <a:srgbClr val="70C9E0"/>
                </a:solidFill>
              </a:rPr>
            </a:br>
            <a:r>
              <a:rPr lang="en-US" sz="1400" dirty="0">
                <a:solidFill>
                  <a:srgbClr val="70C9E0"/>
                </a:solidFill>
              </a:rPr>
              <a:t>Whose skills with numbers are so great,</a:t>
            </a:r>
            <a:br>
              <a:rPr lang="en-US" sz="1400" dirty="0">
                <a:solidFill>
                  <a:srgbClr val="70C9E0"/>
                </a:solidFill>
              </a:rPr>
            </a:br>
            <a:r>
              <a:rPr lang="en-US" sz="1400" dirty="0">
                <a:solidFill>
                  <a:srgbClr val="70C9E0"/>
                </a:solidFill>
              </a:rPr>
              <a:t>In the social world, you hesitate,</a:t>
            </a:r>
            <a:br>
              <a:rPr lang="en-US" sz="1400" dirty="0">
                <a:solidFill>
                  <a:srgbClr val="70C9E0"/>
                </a:solidFill>
              </a:rPr>
            </a:br>
            <a:r>
              <a:rPr lang="en-US" sz="1400" dirty="0">
                <a:solidFill>
                  <a:srgbClr val="70C9E0"/>
                </a:solidFill>
              </a:rPr>
              <a:t>But in math's realm, you resonate.</a:t>
            </a:r>
            <a:endParaRPr lang="en-ZA" sz="1400" dirty="0">
              <a:solidFill>
                <a:srgbClr val="70C9E0"/>
              </a:solidFill>
            </a:endParaRPr>
          </a:p>
        </p:txBody>
      </p:sp>
      <p:sp>
        <p:nvSpPr>
          <p:cNvPr id="7" name="TextBox 6">
            <a:extLst>
              <a:ext uri="{FF2B5EF4-FFF2-40B4-BE49-F238E27FC236}">
                <a16:creationId xmlns:a16="http://schemas.microsoft.com/office/drawing/2014/main" id="{CDE9706B-82C8-CB92-173A-C1E33C055338}"/>
              </a:ext>
            </a:extLst>
          </p:cNvPr>
          <p:cNvSpPr txBox="1"/>
          <p:nvPr/>
        </p:nvSpPr>
        <p:spPr>
          <a:xfrm>
            <a:off x="5006252" y="2674808"/>
            <a:ext cx="3678783" cy="954107"/>
          </a:xfrm>
          <a:prstGeom prst="rect">
            <a:avLst/>
          </a:prstGeom>
          <a:noFill/>
        </p:spPr>
        <p:txBody>
          <a:bodyPr wrap="square" rtlCol="0">
            <a:spAutoFit/>
          </a:bodyPr>
          <a:lstStyle/>
          <a:p>
            <a:r>
              <a:rPr lang="en-US" sz="1400" dirty="0">
                <a:solidFill>
                  <a:srgbClr val="70C9E0"/>
                </a:solidFill>
              </a:rPr>
              <a:t>Just remember, dear actuary Nate,</a:t>
            </a:r>
          </a:p>
          <a:p>
            <a:r>
              <a:rPr lang="en-US" sz="1400" dirty="0">
                <a:solidFill>
                  <a:srgbClr val="70C9E0"/>
                </a:solidFill>
              </a:rPr>
              <a:t>In life, there's no constant rate,</a:t>
            </a:r>
          </a:p>
          <a:p>
            <a:r>
              <a:rPr lang="en-US" sz="1400" dirty="0">
                <a:solidFill>
                  <a:srgbClr val="70C9E0"/>
                </a:solidFill>
              </a:rPr>
              <a:t>With time and patience, it's never too late,</a:t>
            </a:r>
          </a:p>
          <a:p>
            <a:r>
              <a:rPr lang="en-US" sz="1400" dirty="0">
                <a:solidFill>
                  <a:srgbClr val="70C9E0"/>
                </a:solidFill>
              </a:rPr>
              <a:t>To decode the math of social gate.</a:t>
            </a:r>
            <a:endParaRPr lang="en-ZA" sz="1400" dirty="0">
              <a:solidFill>
                <a:srgbClr val="70C9E0"/>
              </a:solidFill>
            </a:endParaRPr>
          </a:p>
        </p:txBody>
      </p:sp>
      <p:sp>
        <p:nvSpPr>
          <p:cNvPr id="8" name="TextBox 7">
            <a:extLst>
              <a:ext uri="{FF2B5EF4-FFF2-40B4-BE49-F238E27FC236}">
                <a16:creationId xmlns:a16="http://schemas.microsoft.com/office/drawing/2014/main" id="{DF14869A-1583-8A6C-EA80-6D5DBB21A45F}"/>
              </a:ext>
            </a:extLst>
          </p:cNvPr>
          <p:cNvSpPr txBox="1"/>
          <p:nvPr/>
        </p:nvSpPr>
        <p:spPr>
          <a:xfrm>
            <a:off x="5006252" y="3831063"/>
            <a:ext cx="3678783" cy="954107"/>
          </a:xfrm>
          <a:prstGeom prst="rect">
            <a:avLst/>
          </a:prstGeom>
          <a:noFill/>
        </p:spPr>
        <p:txBody>
          <a:bodyPr wrap="square" rtlCol="0">
            <a:spAutoFit/>
          </a:bodyPr>
          <a:lstStyle/>
          <a:p>
            <a:r>
              <a:rPr lang="en-US" sz="1400" dirty="0">
                <a:solidFill>
                  <a:srgbClr val="70C9E0"/>
                </a:solidFill>
              </a:rPr>
              <a:t>In the end, the moral here is plain,</a:t>
            </a:r>
          </a:p>
          <a:p>
            <a:r>
              <a:rPr lang="en-US" sz="1400" dirty="0">
                <a:solidFill>
                  <a:srgbClr val="70C9E0"/>
                </a:solidFill>
              </a:rPr>
              <a:t>Math is Nate's gain, but people, his bane,</a:t>
            </a:r>
          </a:p>
          <a:p>
            <a:r>
              <a:rPr lang="en-US" sz="1400" dirty="0">
                <a:solidFill>
                  <a:srgbClr val="70C9E0"/>
                </a:solidFill>
              </a:rPr>
              <a:t>May he find balance, not remain,</a:t>
            </a:r>
          </a:p>
          <a:p>
            <a:r>
              <a:rPr lang="en-US" sz="1400" dirty="0">
                <a:solidFill>
                  <a:srgbClr val="70C9E0"/>
                </a:solidFill>
              </a:rPr>
              <a:t>An introvert in life's vast plane.</a:t>
            </a:r>
            <a:endParaRPr lang="en-ZA" sz="1400" dirty="0">
              <a:solidFill>
                <a:srgbClr val="70C9E0"/>
              </a:solidFill>
            </a:endParaRPr>
          </a:p>
        </p:txBody>
      </p:sp>
    </p:spTree>
    <p:extLst>
      <p:ext uri="{BB962C8B-B14F-4D97-AF65-F5344CB8AC3E}">
        <p14:creationId xmlns:p14="http://schemas.microsoft.com/office/powerpoint/2010/main" val="9053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250"/>
                                        <p:tgtEl>
                                          <p:spTgt spid="4"/>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250"/>
                                        <p:tgtEl>
                                          <p:spTgt spid="5"/>
                                        </p:tgtEl>
                                      </p:cBhvr>
                                    </p:animEffect>
                                  </p:childTnLst>
                                </p:cTn>
                              </p:par>
                            </p:childTnLst>
                          </p:cTn>
                        </p:par>
                        <p:par>
                          <p:cTn id="16" fill="hold">
                            <p:stCondLst>
                              <p:cond delay="375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250"/>
                                        <p:tgtEl>
                                          <p:spTgt spid="6"/>
                                        </p:tgtEl>
                                      </p:cBhvr>
                                    </p:animEffect>
                                  </p:childTnLst>
                                </p:cTn>
                              </p:par>
                            </p:childTnLst>
                          </p:cTn>
                        </p:par>
                        <p:par>
                          <p:cTn id="20" fill="hold">
                            <p:stCondLst>
                              <p:cond delay="50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250"/>
                                        <p:tgtEl>
                                          <p:spTgt spid="7"/>
                                        </p:tgtEl>
                                      </p:cBhvr>
                                    </p:animEffect>
                                  </p:childTnLst>
                                </p:cTn>
                              </p:par>
                            </p:childTnLst>
                          </p:cTn>
                        </p:par>
                        <p:par>
                          <p:cTn id="24" fill="hold">
                            <p:stCondLst>
                              <p:cond delay="625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rogramming Assignment: Autocomplete Me">
            <a:extLst>
              <a:ext uri="{FF2B5EF4-FFF2-40B4-BE49-F238E27FC236}">
                <a16:creationId xmlns:a16="http://schemas.microsoft.com/office/drawing/2014/main" id="{E7ABB771-591B-4D65-BE0F-7A9090031C8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6354" y="444844"/>
            <a:ext cx="4489473" cy="403492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One Does Not Simply Meme | CHATGPT IS JUST; AUTOCOMPLETE ON STEROIDS | image tagged in memes,one does not simply | made w/ Imgflip meme maker">
            <a:extLst>
              <a:ext uri="{FF2B5EF4-FFF2-40B4-BE49-F238E27FC236}">
                <a16:creationId xmlns:a16="http://schemas.microsoft.com/office/drawing/2014/main" id="{9850EF3C-BF7E-04CE-6716-782EB3B1437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37413" y="1288958"/>
            <a:ext cx="4203213" cy="2472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080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descr="Filter outline">
            <a:extLst>
              <a:ext uri="{FF2B5EF4-FFF2-40B4-BE49-F238E27FC236}">
                <a16:creationId xmlns:a16="http://schemas.microsoft.com/office/drawing/2014/main" id="{57233739-20DF-AFF0-055B-191CC52197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2681" y="1823357"/>
            <a:ext cx="1971785" cy="1971785"/>
          </a:xfrm>
          <a:prstGeom prst="rect">
            <a:avLst/>
          </a:prstGeom>
        </p:spPr>
      </p:pic>
      <p:sp>
        <p:nvSpPr>
          <p:cNvPr id="11" name="TextBox 10">
            <a:extLst>
              <a:ext uri="{FF2B5EF4-FFF2-40B4-BE49-F238E27FC236}">
                <a16:creationId xmlns:a16="http://schemas.microsoft.com/office/drawing/2014/main" id="{86503974-609B-3EC7-4DEC-239EF80756DE}"/>
              </a:ext>
            </a:extLst>
          </p:cNvPr>
          <p:cNvSpPr txBox="1"/>
          <p:nvPr/>
        </p:nvSpPr>
        <p:spPr>
          <a:xfrm>
            <a:off x="-63552" y="1443130"/>
            <a:ext cx="2344253" cy="307777"/>
          </a:xfrm>
          <a:prstGeom prst="rect">
            <a:avLst/>
          </a:prstGeom>
          <a:noFill/>
        </p:spPr>
        <p:txBody>
          <a:bodyPr wrap="square" rtlCol="0">
            <a:spAutoFit/>
          </a:bodyPr>
          <a:lstStyle/>
          <a:p>
            <a:pPr algn="ctr"/>
            <a:r>
              <a:rPr lang="en-ZA" sz="1400" b="1" dirty="0">
                <a:solidFill>
                  <a:srgbClr val="FCDD02"/>
                </a:solidFill>
                <a:latin typeface="Montserrat" panose="00000500000000000000" pitchFamily="2" charset="0"/>
              </a:rPr>
              <a:t>An actuary is a</a:t>
            </a:r>
          </a:p>
        </p:txBody>
      </p:sp>
      <p:sp>
        <p:nvSpPr>
          <p:cNvPr id="12" name="TextBox 11">
            <a:extLst>
              <a:ext uri="{FF2B5EF4-FFF2-40B4-BE49-F238E27FC236}">
                <a16:creationId xmlns:a16="http://schemas.microsoft.com/office/drawing/2014/main" id="{5A02AD74-DBC2-E59E-5F9B-27919BB17CFE}"/>
              </a:ext>
            </a:extLst>
          </p:cNvPr>
          <p:cNvSpPr txBox="1"/>
          <p:nvPr/>
        </p:nvSpPr>
        <p:spPr>
          <a:xfrm>
            <a:off x="-116509" y="3543779"/>
            <a:ext cx="2344253" cy="307777"/>
          </a:xfrm>
          <a:prstGeom prst="rect">
            <a:avLst/>
          </a:prstGeom>
          <a:noFill/>
        </p:spPr>
        <p:txBody>
          <a:bodyPr wrap="square" rtlCol="0">
            <a:spAutoFit/>
          </a:bodyPr>
          <a:lstStyle/>
          <a:p>
            <a:pPr algn="ctr"/>
            <a:r>
              <a:rPr lang="en-ZA" sz="1400" b="1" dirty="0">
                <a:solidFill>
                  <a:srgbClr val="94C973"/>
                </a:solidFill>
                <a:latin typeface="Montserrat" panose="00000500000000000000" pitchFamily="2" charset="0"/>
              </a:rPr>
              <a:t>ridiculously</a:t>
            </a:r>
          </a:p>
        </p:txBody>
      </p:sp>
      <p:sp>
        <p:nvSpPr>
          <p:cNvPr id="13" name="TextBox 12">
            <a:extLst>
              <a:ext uri="{FF2B5EF4-FFF2-40B4-BE49-F238E27FC236}">
                <a16:creationId xmlns:a16="http://schemas.microsoft.com/office/drawing/2014/main" id="{31477FDA-2F65-35A2-DA69-D8169E07A3F6}"/>
              </a:ext>
            </a:extLst>
          </p:cNvPr>
          <p:cNvSpPr txBox="1"/>
          <p:nvPr/>
        </p:nvSpPr>
        <p:spPr>
          <a:xfrm>
            <a:off x="2044157" y="1440595"/>
            <a:ext cx="2344253" cy="523220"/>
          </a:xfrm>
          <a:prstGeom prst="rect">
            <a:avLst/>
          </a:prstGeom>
          <a:noFill/>
        </p:spPr>
        <p:txBody>
          <a:bodyPr wrap="square" rtlCol="0">
            <a:spAutoFit/>
          </a:bodyPr>
          <a:lstStyle/>
          <a:p>
            <a:pPr algn="ctr"/>
            <a:r>
              <a:rPr lang="en-ZA" sz="1400" b="1" dirty="0">
                <a:solidFill>
                  <a:srgbClr val="FCDD02"/>
                </a:solidFill>
                <a:latin typeface="Montserrat" panose="00000500000000000000" pitchFamily="2" charset="0"/>
              </a:rPr>
              <a:t>An actuary is a </a:t>
            </a:r>
            <a:r>
              <a:rPr lang="en-ZA" sz="1400" b="1" dirty="0">
                <a:solidFill>
                  <a:srgbClr val="CF4773"/>
                </a:solidFill>
                <a:latin typeface="Montserrat" panose="00000500000000000000" pitchFamily="2" charset="0"/>
              </a:rPr>
              <a:t>ridiculously</a:t>
            </a:r>
          </a:p>
        </p:txBody>
      </p:sp>
      <p:pic>
        <p:nvPicPr>
          <p:cNvPr id="14" name="Graphic 13" descr="Filter outline">
            <a:extLst>
              <a:ext uri="{FF2B5EF4-FFF2-40B4-BE49-F238E27FC236}">
                <a16:creationId xmlns:a16="http://schemas.microsoft.com/office/drawing/2014/main" id="{5E82E8EE-6AF3-29D0-E50F-2DAC5441E8E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30390" y="1823357"/>
            <a:ext cx="1971785" cy="1971785"/>
          </a:xfrm>
          <a:prstGeom prst="rect">
            <a:avLst/>
          </a:prstGeom>
        </p:spPr>
      </p:pic>
      <p:sp>
        <p:nvSpPr>
          <p:cNvPr id="15" name="TextBox 14">
            <a:extLst>
              <a:ext uri="{FF2B5EF4-FFF2-40B4-BE49-F238E27FC236}">
                <a16:creationId xmlns:a16="http://schemas.microsoft.com/office/drawing/2014/main" id="{BA439571-A7C0-2528-D30C-FDAEEF354392}"/>
              </a:ext>
            </a:extLst>
          </p:cNvPr>
          <p:cNvSpPr txBox="1"/>
          <p:nvPr/>
        </p:nvSpPr>
        <p:spPr>
          <a:xfrm>
            <a:off x="2044155" y="3556210"/>
            <a:ext cx="2344253" cy="307777"/>
          </a:xfrm>
          <a:prstGeom prst="rect">
            <a:avLst/>
          </a:prstGeom>
          <a:noFill/>
        </p:spPr>
        <p:txBody>
          <a:bodyPr wrap="square" rtlCol="0">
            <a:spAutoFit/>
          </a:bodyPr>
          <a:lstStyle/>
          <a:p>
            <a:pPr algn="ctr"/>
            <a:r>
              <a:rPr lang="en-ZA" sz="1400" b="1" dirty="0">
                <a:solidFill>
                  <a:srgbClr val="94C973"/>
                </a:solidFill>
                <a:latin typeface="Montserrat" panose="00000500000000000000" pitchFamily="2" charset="0"/>
              </a:rPr>
              <a:t>smart</a:t>
            </a:r>
          </a:p>
        </p:txBody>
      </p:sp>
      <p:sp>
        <p:nvSpPr>
          <p:cNvPr id="16" name="TextBox 15">
            <a:extLst>
              <a:ext uri="{FF2B5EF4-FFF2-40B4-BE49-F238E27FC236}">
                <a16:creationId xmlns:a16="http://schemas.microsoft.com/office/drawing/2014/main" id="{8CD10003-8D50-E6CC-DBA0-CA0CA35B7927}"/>
              </a:ext>
            </a:extLst>
          </p:cNvPr>
          <p:cNvSpPr txBox="1"/>
          <p:nvPr/>
        </p:nvSpPr>
        <p:spPr>
          <a:xfrm>
            <a:off x="4388408" y="1436219"/>
            <a:ext cx="2344253" cy="523220"/>
          </a:xfrm>
          <a:prstGeom prst="rect">
            <a:avLst/>
          </a:prstGeom>
          <a:noFill/>
        </p:spPr>
        <p:txBody>
          <a:bodyPr wrap="square" rtlCol="0">
            <a:spAutoFit/>
          </a:bodyPr>
          <a:lstStyle/>
          <a:p>
            <a:pPr algn="ctr"/>
            <a:r>
              <a:rPr lang="en-ZA" sz="1400" b="1" dirty="0">
                <a:solidFill>
                  <a:srgbClr val="FCDD02"/>
                </a:solidFill>
                <a:latin typeface="Montserrat" panose="00000500000000000000" pitchFamily="2" charset="0"/>
              </a:rPr>
              <a:t>An actuary is a </a:t>
            </a:r>
            <a:r>
              <a:rPr lang="en-ZA" sz="1400" b="1" dirty="0">
                <a:solidFill>
                  <a:srgbClr val="CF4773"/>
                </a:solidFill>
                <a:latin typeface="Montserrat" panose="00000500000000000000" pitchFamily="2" charset="0"/>
              </a:rPr>
              <a:t>ridiculously smart</a:t>
            </a:r>
          </a:p>
        </p:txBody>
      </p:sp>
      <p:pic>
        <p:nvPicPr>
          <p:cNvPr id="17" name="Graphic 16" descr="Filter outline">
            <a:extLst>
              <a:ext uri="{FF2B5EF4-FFF2-40B4-BE49-F238E27FC236}">
                <a16:creationId xmlns:a16="http://schemas.microsoft.com/office/drawing/2014/main" id="{C3C4E6FC-53A8-CDB2-5115-3DCCFEF2BA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74641" y="1823356"/>
            <a:ext cx="1971785" cy="1971785"/>
          </a:xfrm>
          <a:prstGeom prst="rect">
            <a:avLst/>
          </a:prstGeom>
        </p:spPr>
      </p:pic>
      <p:sp>
        <p:nvSpPr>
          <p:cNvPr id="18" name="TextBox 17">
            <a:extLst>
              <a:ext uri="{FF2B5EF4-FFF2-40B4-BE49-F238E27FC236}">
                <a16:creationId xmlns:a16="http://schemas.microsoft.com/office/drawing/2014/main" id="{35B2A0D8-2277-831F-C568-83764CFE458E}"/>
              </a:ext>
            </a:extLst>
          </p:cNvPr>
          <p:cNvSpPr txBox="1"/>
          <p:nvPr/>
        </p:nvSpPr>
        <p:spPr>
          <a:xfrm>
            <a:off x="4388406" y="3543778"/>
            <a:ext cx="2344253" cy="307777"/>
          </a:xfrm>
          <a:prstGeom prst="rect">
            <a:avLst/>
          </a:prstGeom>
          <a:noFill/>
        </p:spPr>
        <p:txBody>
          <a:bodyPr wrap="square" rtlCol="0">
            <a:spAutoFit/>
          </a:bodyPr>
          <a:lstStyle/>
          <a:p>
            <a:pPr algn="ctr"/>
            <a:r>
              <a:rPr lang="en-ZA" sz="1400" b="1" dirty="0">
                <a:solidFill>
                  <a:srgbClr val="94C973"/>
                </a:solidFill>
                <a:latin typeface="Montserrat" panose="00000500000000000000" pitchFamily="2" charset="0"/>
              </a:rPr>
              <a:t>and</a:t>
            </a:r>
          </a:p>
        </p:txBody>
      </p:sp>
      <p:pic>
        <p:nvPicPr>
          <p:cNvPr id="19" name="Graphic 18" descr="Filter outline">
            <a:extLst>
              <a:ext uri="{FF2B5EF4-FFF2-40B4-BE49-F238E27FC236}">
                <a16:creationId xmlns:a16="http://schemas.microsoft.com/office/drawing/2014/main" id="{1152EE56-F8CA-FEC6-C597-9341115D6E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21550" y="1823355"/>
            <a:ext cx="1971785" cy="1971785"/>
          </a:xfrm>
          <a:prstGeom prst="rect">
            <a:avLst/>
          </a:prstGeom>
        </p:spPr>
      </p:pic>
      <p:sp>
        <p:nvSpPr>
          <p:cNvPr id="20" name="TextBox 19">
            <a:extLst>
              <a:ext uri="{FF2B5EF4-FFF2-40B4-BE49-F238E27FC236}">
                <a16:creationId xmlns:a16="http://schemas.microsoft.com/office/drawing/2014/main" id="{3538E6DE-036A-2247-1945-0B2449E4776A}"/>
              </a:ext>
            </a:extLst>
          </p:cNvPr>
          <p:cNvSpPr txBox="1"/>
          <p:nvPr/>
        </p:nvSpPr>
        <p:spPr>
          <a:xfrm>
            <a:off x="6732669" y="1436219"/>
            <a:ext cx="2344253" cy="523220"/>
          </a:xfrm>
          <a:prstGeom prst="rect">
            <a:avLst/>
          </a:prstGeom>
          <a:noFill/>
        </p:spPr>
        <p:txBody>
          <a:bodyPr wrap="square" rtlCol="0">
            <a:spAutoFit/>
          </a:bodyPr>
          <a:lstStyle/>
          <a:p>
            <a:pPr algn="ctr"/>
            <a:r>
              <a:rPr lang="en-ZA" sz="1400" b="1" dirty="0">
                <a:solidFill>
                  <a:srgbClr val="FCDD02"/>
                </a:solidFill>
                <a:latin typeface="Montserrat" panose="00000500000000000000" pitchFamily="2" charset="0"/>
              </a:rPr>
              <a:t>An actuary is a </a:t>
            </a:r>
            <a:r>
              <a:rPr lang="en-ZA" sz="1400" b="1" dirty="0">
                <a:solidFill>
                  <a:srgbClr val="CF4773"/>
                </a:solidFill>
                <a:latin typeface="Montserrat" panose="00000500000000000000" pitchFamily="2" charset="0"/>
              </a:rPr>
              <a:t>ridiculously smart and</a:t>
            </a:r>
          </a:p>
        </p:txBody>
      </p:sp>
      <p:sp>
        <p:nvSpPr>
          <p:cNvPr id="21" name="TextBox 20">
            <a:extLst>
              <a:ext uri="{FF2B5EF4-FFF2-40B4-BE49-F238E27FC236}">
                <a16:creationId xmlns:a16="http://schemas.microsoft.com/office/drawing/2014/main" id="{33EA8D74-C643-AFEE-EF3B-20CB85D412CF}"/>
              </a:ext>
            </a:extLst>
          </p:cNvPr>
          <p:cNvSpPr txBox="1"/>
          <p:nvPr/>
        </p:nvSpPr>
        <p:spPr>
          <a:xfrm>
            <a:off x="6732668" y="3543777"/>
            <a:ext cx="2344253" cy="307777"/>
          </a:xfrm>
          <a:prstGeom prst="rect">
            <a:avLst/>
          </a:prstGeom>
          <a:noFill/>
        </p:spPr>
        <p:txBody>
          <a:bodyPr wrap="square" rtlCol="0">
            <a:spAutoFit/>
          </a:bodyPr>
          <a:lstStyle/>
          <a:p>
            <a:pPr algn="ctr"/>
            <a:r>
              <a:rPr lang="en-ZA" sz="1400" b="1" dirty="0">
                <a:solidFill>
                  <a:srgbClr val="94C973"/>
                </a:solidFill>
                <a:latin typeface="Montserrat" panose="00000500000000000000" pitchFamily="2" charset="0"/>
              </a:rPr>
              <a:t>fun</a:t>
            </a:r>
          </a:p>
        </p:txBody>
      </p:sp>
      <p:sp>
        <p:nvSpPr>
          <p:cNvPr id="2" name="TextBox 1">
            <a:extLst>
              <a:ext uri="{FF2B5EF4-FFF2-40B4-BE49-F238E27FC236}">
                <a16:creationId xmlns:a16="http://schemas.microsoft.com/office/drawing/2014/main" id="{B895FEA5-3F46-DA4A-49B2-FBA2E9B08033}"/>
              </a:ext>
            </a:extLst>
          </p:cNvPr>
          <p:cNvSpPr txBox="1"/>
          <p:nvPr/>
        </p:nvSpPr>
        <p:spPr>
          <a:xfrm>
            <a:off x="975664" y="4557869"/>
            <a:ext cx="7197953" cy="307777"/>
          </a:xfrm>
          <a:prstGeom prst="rect">
            <a:avLst/>
          </a:prstGeom>
          <a:noFill/>
        </p:spPr>
        <p:txBody>
          <a:bodyPr wrap="square" rtlCol="0">
            <a:spAutoFit/>
          </a:bodyPr>
          <a:lstStyle/>
          <a:p>
            <a:pPr algn="ctr"/>
            <a:r>
              <a:rPr lang="en-ZA" sz="1400" b="1" dirty="0">
                <a:solidFill>
                  <a:srgbClr val="70C9E0"/>
                </a:solidFill>
                <a:latin typeface="Montserrat" panose="00000500000000000000" pitchFamily="2" charset="0"/>
              </a:rPr>
              <a:t>An actuary is a ridiculously smart and fun…</a:t>
            </a:r>
          </a:p>
        </p:txBody>
      </p:sp>
    </p:spTree>
    <p:extLst>
      <p:ext uri="{BB962C8B-B14F-4D97-AF65-F5344CB8AC3E}">
        <p14:creationId xmlns:p14="http://schemas.microsoft.com/office/powerpoint/2010/main" val="269445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800"/>
                                        <p:tgtEl>
                                          <p:spTgt spid="16"/>
                                        </p:tgtEl>
                                      </p:cBhvr>
                                    </p:animEffect>
                                  </p:childTnLst>
                                </p:cTn>
                              </p:par>
                            </p:childTnLst>
                          </p:cTn>
                        </p:par>
                        <p:par>
                          <p:cTn id="32" fill="hold">
                            <p:stCondLst>
                              <p:cond delay="800"/>
                            </p:stCondLst>
                            <p:childTnLst>
                              <p:par>
                                <p:cTn id="33" presetID="10"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800"/>
                                        <p:tgtEl>
                                          <p:spTgt spid="17"/>
                                        </p:tgtEl>
                                      </p:cBhvr>
                                    </p:animEffect>
                                  </p:childTnLst>
                                </p:cTn>
                              </p:par>
                            </p:childTnLst>
                          </p:cTn>
                        </p:par>
                        <p:par>
                          <p:cTn id="36" fill="hold">
                            <p:stCondLst>
                              <p:cond delay="1600"/>
                            </p:stCondLst>
                            <p:childTnLst>
                              <p:par>
                                <p:cTn id="37" presetID="10" presetClass="entr" presetSubtype="0"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800"/>
                                        <p:tgtEl>
                                          <p:spTgt spid="18"/>
                                        </p:tgtEl>
                                      </p:cBhvr>
                                    </p:animEffect>
                                  </p:childTnLst>
                                </p:cTn>
                              </p:par>
                            </p:childTnLst>
                          </p:cTn>
                        </p:par>
                        <p:par>
                          <p:cTn id="40" fill="hold">
                            <p:stCondLst>
                              <p:cond delay="24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800"/>
                                        <p:tgtEl>
                                          <p:spTgt spid="20"/>
                                        </p:tgtEl>
                                      </p:cBhvr>
                                    </p:animEffect>
                                  </p:childTnLst>
                                </p:cTn>
                              </p:par>
                            </p:childTnLst>
                          </p:cTn>
                        </p:par>
                        <p:par>
                          <p:cTn id="44" fill="hold">
                            <p:stCondLst>
                              <p:cond delay="3200"/>
                            </p:stCondLst>
                            <p:childTnLst>
                              <p:par>
                                <p:cTn id="45" presetID="10" presetClass="entr" presetSubtype="0" fill="hold"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800"/>
                                        <p:tgtEl>
                                          <p:spTgt spid="19"/>
                                        </p:tgtEl>
                                      </p:cBhvr>
                                    </p:animEffect>
                                  </p:childTnLst>
                                </p:cTn>
                              </p:par>
                            </p:childTnLst>
                          </p:cTn>
                        </p:par>
                        <p:par>
                          <p:cTn id="48" fill="hold">
                            <p:stCondLst>
                              <p:cond delay="4000"/>
                            </p:stCondLst>
                            <p:childTnLst>
                              <p:par>
                                <p:cTn id="49" presetID="10" presetClass="entr" presetSubtype="0"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800"/>
                                        <p:tgtEl>
                                          <p:spTgt spid="21"/>
                                        </p:tgtEl>
                                      </p:cBhvr>
                                    </p:animEffect>
                                  </p:childTnLst>
                                </p:cTn>
                              </p:par>
                            </p:childTnLst>
                          </p:cTn>
                        </p:par>
                        <p:par>
                          <p:cTn id="52" fill="hold">
                            <p:stCondLst>
                              <p:cond delay="4800"/>
                            </p:stCondLst>
                            <p:childTnLst>
                              <p:par>
                                <p:cTn id="53" presetID="10" presetClass="entr" presetSubtype="0" fill="hold" grpId="0" nodeType="after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p:bldP spid="18" grpId="0"/>
      <p:bldP spid="20" grpId="0"/>
      <p:bldP spid="21"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AD310B-1502-C485-3605-44D150F88492}"/>
              </a:ext>
            </a:extLst>
          </p:cNvPr>
          <p:cNvSpPr txBox="1"/>
          <p:nvPr/>
        </p:nvSpPr>
        <p:spPr>
          <a:xfrm>
            <a:off x="2848841" y="118734"/>
            <a:ext cx="6143074" cy="523220"/>
          </a:xfrm>
          <a:prstGeom prst="rect">
            <a:avLst/>
          </a:prstGeom>
          <a:noFill/>
        </p:spPr>
        <p:txBody>
          <a:bodyPr wrap="square" rtlCol="0">
            <a:spAutoFit/>
          </a:bodyPr>
          <a:lstStyle/>
          <a:p>
            <a:pPr algn="r"/>
            <a:r>
              <a:rPr lang="en-US" sz="2800" b="1" dirty="0">
                <a:solidFill>
                  <a:srgbClr val="8FBA73"/>
                </a:solidFill>
              </a:rPr>
              <a:t>Just the next word?</a:t>
            </a:r>
            <a:endParaRPr lang="en-ZA" sz="2800" b="1" dirty="0">
              <a:solidFill>
                <a:srgbClr val="8FBA73"/>
              </a:solidFill>
            </a:endParaRPr>
          </a:p>
        </p:txBody>
      </p:sp>
      <p:sp>
        <p:nvSpPr>
          <p:cNvPr id="3" name="TextBox 2">
            <a:extLst>
              <a:ext uri="{FF2B5EF4-FFF2-40B4-BE49-F238E27FC236}">
                <a16:creationId xmlns:a16="http://schemas.microsoft.com/office/drawing/2014/main" id="{C4F9B1CF-1F31-B034-A8B7-236CA6A2321B}"/>
              </a:ext>
            </a:extLst>
          </p:cNvPr>
          <p:cNvSpPr txBox="1"/>
          <p:nvPr/>
        </p:nvSpPr>
        <p:spPr>
          <a:xfrm>
            <a:off x="229483" y="1082784"/>
            <a:ext cx="6143074" cy="369332"/>
          </a:xfrm>
          <a:prstGeom prst="rect">
            <a:avLst/>
          </a:prstGeom>
          <a:noFill/>
        </p:spPr>
        <p:txBody>
          <a:bodyPr wrap="square" rtlCol="0">
            <a:spAutoFit/>
          </a:bodyPr>
          <a:lstStyle/>
          <a:p>
            <a:r>
              <a:rPr lang="en-US" dirty="0">
                <a:solidFill>
                  <a:srgbClr val="FCDD02"/>
                </a:solidFill>
              </a:rPr>
              <a:t>Prompt: </a:t>
            </a:r>
            <a:r>
              <a:rPr lang="en-US" b="1" dirty="0">
                <a:solidFill>
                  <a:srgbClr val="FCDD02"/>
                </a:solidFill>
              </a:rPr>
              <a:t>“My </a:t>
            </a:r>
            <a:r>
              <a:rPr lang="en-US" b="1" dirty="0" err="1">
                <a:solidFill>
                  <a:srgbClr val="FCDD02"/>
                </a:solidFill>
              </a:rPr>
              <a:t>favourite</a:t>
            </a:r>
            <a:r>
              <a:rPr lang="en-US" b="1" dirty="0">
                <a:solidFill>
                  <a:srgbClr val="FCDD02"/>
                </a:solidFill>
              </a:rPr>
              <a:t> </a:t>
            </a:r>
            <a:r>
              <a:rPr lang="en-US" b="1" dirty="0" err="1">
                <a:solidFill>
                  <a:srgbClr val="FCDD02"/>
                </a:solidFill>
              </a:rPr>
              <a:t>colour</a:t>
            </a:r>
            <a:r>
              <a:rPr lang="en-US" b="1" dirty="0">
                <a:solidFill>
                  <a:srgbClr val="FCDD02"/>
                </a:solidFill>
              </a:rPr>
              <a:t> is”</a:t>
            </a:r>
            <a:endParaRPr lang="en-ZA" b="1" dirty="0">
              <a:solidFill>
                <a:srgbClr val="FCDD02"/>
              </a:solidFill>
            </a:endParaRPr>
          </a:p>
        </p:txBody>
      </p:sp>
      <p:graphicFrame>
        <p:nvGraphicFramePr>
          <p:cNvPr id="10" name="Table 9">
            <a:extLst>
              <a:ext uri="{FF2B5EF4-FFF2-40B4-BE49-F238E27FC236}">
                <a16:creationId xmlns:a16="http://schemas.microsoft.com/office/drawing/2014/main" id="{C118D74F-028A-754D-D129-97AEF1405CC6}"/>
              </a:ext>
            </a:extLst>
          </p:cNvPr>
          <p:cNvGraphicFramePr>
            <a:graphicFrameLocks noGrp="1"/>
          </p:cNvGraphicFramePr>
          <p:nvPr>
            <p:extLst>
              <p:ext uri="{D42A27DB-BD31-4B8C-83A1-F6EECF244321}">
                <p14:modId xmlns:p14="http://schemas.microsoft.com/office/powerpoint/2010/main" val="2909744518"/>
              </p:ext>
            </p:extLst>
          </p:nvPr>
        </p:nvGraphicFramePr>
        <p:xfrm>
          <a:off x="4301919" y="643936"/>
          <a:ext cx="1251416" cy="1273495"/>
        </p:xfrm>
        <a:graphic>
          <a:graphicData uri="http://schemas.openxmlformats.org/drawingml/2006/table">
            <a:tbl>
              <a:tblPr/>
              <a:tblGrid>
                <a:gridCol w="747544">
                  <a:extLst>
                    <a:ext uri="{9D8B030D-6E8A-4147-A177-3AD203B41FA5}">
                      <a16:colId xmlns:a16="http://schemas.microsoft.com/office/drawing/2014/main" val="1378601827"/>
                    </a:ext>
                  </a:extLst>
                </a:gridCol>
                <a:gridCol w="503872">
                  <a:extLst>
                    <a:ext uri="{9D8B030D-6E8A-4147-A177-3AD203B41FA5}">
                      <a16:colId xmlns:a16="http://schemas.microsoft.com/office/drawing/2014/main" val="2011030505"/>
                    </a:ext>
                  </a:extLst>
                </a:gridCol>
              </a:tblGrid>
              <a:tr h="252575">
                <a:tc>
                  <a:txBody>
                    <a:bodyPr/>
                    <a:lstStyle/>
                    <a:p>
                      <a:pPr algn="l" fontAlgn="b"/>
                      <a:r>
                        <a:rPr lang="en-ZA" sz="1800" b="1" i="0" u="none" strike="noStrike" dirty="0">
                          <a:solidFill>
                            <a:srgbClr val="71CBE2"/>
                          </a:solidFill>
                          <a:effectLst/>
                          <a:latin typeface="Calibri" panose="020F0502020204030204" pitchFamily="34" charset="0"/>
                        </a:rPr>
                        <a:t> blue</a:t>
                      </a:r>
                    </a:p>
                  </a:txBody>
                  <a:tcPr marL="4763" marR="4763" marT="4763" marB="0" anchor="b">
                    <a:lnL>
                      <a:noFill/>
                    </a:lnL>
                    <a:lnR>
                      <a:noFill/>
                    </a:lnR>
                    <a:lnT>
                      <a:noFill/>
                    </a:lnT>
                    <a:lnB>
                      <a:noFill/>
                    </a:lnB>
                  </a:tcPr>
                </a:tc>
                <a:tc>
                  <a:txBody>
                    <a:bodyPr/>
                    <a:lstStyle/>
                    <a:p>
                      <a:pPr algn="r" fontAlgn="b"/>
                      <a:r>
                        <a:rPr lang="en-ZA" sz="1800" b="1" i="0" u="none" strike="noStrike" dirty="0">
                          <a:solidFill>
                            <a:srgbClr val="71CBE2"/>
                          </a:solidFill>
                          <a:effectLst/>
                          <a:latin typeface="Calibri" panose="020F0502020204030204" pitchFamily="34" charset="0"/>
                        </a:rPr>
                        <a:t>52%</a:t>
                      </a:r>
                    </a:p>
                  </a:txBody>
                  <a:tcPr marL="4763" marR="4763" marT="4763" marB="0" anchor="b">
                    <a:lnL>
                      <a:noFill/>
                    </a:lnL>
                    <a:lnR>
                      <a:noFill/>
                    </a:lnR>
                    <a:lnT>
                      <a:noFill/>
                    </a:lnT>
                    <a:lnB>
                      <a:noFill/>
                    </a:lnB>
                  </a:tcPr>
                </a:tc>
                <a:extLst>
                  <a:ext uri="{0D108BD9-81ED-4DB2-BD59-A6C34878D82A}">
                    <a16:rowId xmlns:a16="http://schemas.microsoft.com/office/drawing/2014/main" val="26176874"/>
                  </a:ext>
                </a:extLst>
              </a:tr>
              <a:tr h="243599">
                <a:tc>
                  <a:txBody>
                    <a:bodyPr/>
                    <a:lstStyle/>
                    <a:p>
                      <a:pPr algn="l" fontAlgn="b"/>
                      <a:r>
                        <a:rPr lang="en-ZA" sz="1600" b="0" i="0" u="none" strike="noStrike" dirty="0">
                          <a:solidFill>
                            <a:schemeClr val="bg1"/>
                          </a:solidFill>
                          <a:effectLst/>
                          <a:latin typeface="Calibri" panose="020F0502020204030204" pitchFamily="34" charset="0"/>
                        </a:rPr>
                        <a:t> pink</a:t>
                      </a:r>
                    </a:p>
                  </a:txBody>
                  <a:tcPr marL="4763" marR="4763" marT="4763" marB="0" anchor="b">
                    <a:lnL>
                      <a:noFill/>
                    </a:lnL>
                    <a:lnR>
                      <a:noFill/>
                    </a:lnR>
                    <a:lnT>
                      <a:noFill/>
                    </a:lnT>
                    <a:lnB>
                      <a:noFill/>
                    </a:lnB>
                  </a:tcPr>
                </a:tc>
                <a:tc>
                  <a:txBody>
                    <a:bodyPr/>
                    <a:lstStyle/>
                    <a:p>
                      <a:pPr algn="r" fontAlgn="b"/>
                      <a:r>
                        <a:rPr lang="en-ZA" sz="1600" b="0" i="0" u="none" strike="noStrike" dirty="0">
                          <a:solidFill>
                            <a:schemeClr val="bg1"/>
                          </a:solidFill>
                          <a:effectLst/>
                          <a:latin typeface="Calibri" panose="020F0502020204030204" pitchFamily="34" charset="0"/>
                        </a:rPr>
                        <a:t>12%</a:t>
                      </a:r>
                    </a:p>
                  </a:txBody>
                  <a:tcPr marL="4763" marR="4763" marT="4763" marB="0" anchor="b">
                    <a:lnL>
                      <a:noFill/>
                    </a:lnL>
                    <a:lnR>
                      <a:noFill/>
                    </a:lnR>
                    <a:lnT>
                      <a:noFill/>
                    </a:lnT>
                    <a:lnB>
                      <a:noFill/>
                    </a:lnB>
                  </a:tcPr>
                </a:tc>
                <a:extLst>
                  <a:ext uri="{0D108BD9-81ED-4DB2-BD59-A6C34878D82A}">
                    <a16:rowId xmlns:a16="http://schemas.microsoft.com/office/drawing/2014/main" val="473025566"/>
                  </a:ext>
                </a:extLst>
              </a:tr>
              <a:tr h="243599">
                <a:tc>
                  <a:txBody>
                    <a:bodyPr/>
                    <a:lstStyle/>
                    <a:p>
                      <a:pPr algn="l" fontAlgn="b"/>
                      <a:r>
                        <a:rPr lang="en-ZA" sz="1600" b="0" i="0" u="none" strike="noStrike" dirty="0">
                          <a:solidFill>
                            <a:schemeClr val="bg1"/>
                          </a:solidFill>
                          <a:effectLst/>
                          <a:latin typeface="Calibri" panose="020F0502020204030204" pitchFamily="34" charset="0"/>
                        </a:rPr>
                        <a:t> green</a:t>
                      </a:r>
                    </a:p>
                  </a:txBody>
                  <a:tcPr marL="4763" marR="4763" marT="4763" marB="0" anchor="b">
                    <a:lnL>
                      <a:noFill/>
                    </a:lnL>
                    <a:lnR>
                      <a:noFill/>
                    </a:lnR>
                    <a:lnT>
                      <a:noFill/>
                    </a:lnT>
                    <a:lnB>
                      <a:noFill/>
                    </a:lnB>
                  </a:tcPr>
                </a:tc>
                <a:tc>
                  <a:txBody>
                    <a:bodyPr/>
                    <a:lstStyle/>
                    <a:p>
                      <a:pPr algn="r" fontAlgn="b"/>
                      <a:r>
                        <a:rPr lang="en-ZA" sz="1600" b="0" i="0" u="none" strike="noStrike" dirty="0">
                          <a:solidFill>
                            <a:schemeClr val="bg1"/>
                          </a:solidFill>
                          <a:effectLst/>
                          <a:latin typeface="Calibri" panose="020F0502020204030204" pitchFamily="34" charset="0"/>
                        </a:rPr>
                        <a:t>8%</a:t>
                      </a:r>
                    </a:p>
                  </a:txBody>
                  <a:tcPr marL="4763" marR="4763" marT="4763" marB="0" anchor="b">
                    <a:lnL>
                      <a:noFill/>
                    </a:lnL>
                    <a:lnR>
                      <a:noFill/>
                    </a:lnR>
                    <a:lnT>
                      <a:noFill/>
                    </a:lnT>
                    <a:lnB>
                      <a:noFill/>
                    </a:lnB>
                  </a:tcPr>
                </a:tc>
                <a:extLst>
                  <a:ext uri="{0D108BD9-81ED-4DB2-BD59-A6C34878D82A}">
                    <a16:rowId xmlns:a16="http://schemas.microsoft.com/office/drawing/2014/main" val="2066310966"/>
                  </a:ext>
                </a:extLst>
              </a:tr>
              <a:tr h="243599">
                <a:tc>
                  <a:txBody>
                    <a:bodyPr/>
                    <a:lstStyle/>
                    <a:p>
                      <a:pPr algn="l" fontAlgn="b"/>
                      <a:r>
                        <a:rPr lang="en-ZA" sz="1600" b="0" i="0" u="none" strike="noStrike" dirty="0">
                          <a:solidFill>
                            <a:schemeClr val="bg1"/>
                          </a:solidFill>
                          <a:effectLst/>
                          <a:latin typeface="Calibri" panose="020F0502020204030204" pitchFamily="34" charset="0"/>
                        </a:rPr>
                        <a:t> purple</a:t>
                      </a:r>
                    </a:p>
                  </a:txBody>
                  <a:tcPr marL="4763" marR="4763" marT="4763" marB="0" anchor="b">
                    <a:lnL>
                      <a:noFill/>
                    </a:lnL>
                    <a:lnR>
                      <a:noFill/>
                    </a:lnR>
                    <a:lnT>
                      <a:noFill/>
                    </a:lnT>
                    <a:lnB>
                      <a:noFill/>
                    </a:lnB>
                  </a:tcPr>
                </a:tc>
                <a:tc>
                  <a:txBody>
                    <a:bodyPr/>
                    <a:lstStyle/>
                    <a:p>
                      <a:pPr algn="r" fontAlgn="b"/>
                      <a:r>
                        <a:rPr lang="en-ZA" sz="1600" b="0" i="0" u="none" strike="noStrike" dirty="0">
                          <a:solidFill>
                            <a:schemeClr val="bg1"/>
                          </a:solidFill>
                          <a:effectLst/>
                          <a:latin typeface="Calibri" panose="020F0502020204030204" pitchFamily="34" charset="0"/>
                        </a:rPr>
                        <a:t>5%</a:t>
                      </a:r>
                    </a:p>
                  </a:txBody>
                  <a:tcPr marL="4763" marR="4763" marT="4763" marB="0" anchor="b">
                    <a:lnL>
                      <a:noFill/>
                    </a:lnL>
                    <a:lnR>
                      <a:noFill/>
                    </a:lnR>
                    <a:lnT>
                      <a:noFill/>
                    </a:lnT>
                    <a:lnB>
                      <a:noFill/>
                    </a:lnB>
                  </a:tcPr>
                </a:tc>
                <a:extLst>
                  <a:ext uri="{0D108BD9-81ED-4DB2-BD59-A6C34878D82A}">
                    <a16:rowId xmlns:a16="http://schemas.microsoft.com/office/drawing/2014/main" val="677870702"/>
                  </a:ext>
                </a:extLst>
              </a:tr>
              <a:tr h="243599">
                <a:tc>
                  <a:txBody>
                    <a:bodyPr/>
                    <a:lstStyle/>
                    <a:p>
                      <a:pPr algn="l" fontAlgn="b"/>
                      <a:r>
                        <a:rPr lang="en-ZA" sz="1600" b="0" i="0" u="none" strike="noStrike" dirty="0">
                          <a:solidFill>
                            <a:schemeClr val="bg1"/>
                          </a:solidFill>
                          <a:effectLst/>
                          <a:latin typeface="Calibri" panose="020F0502020204030204" pitchFamily="34" charset="0"/>
                        </a:rPr>
                        <a:t> black</a:t>
                      </a:r>
                    </a:p>
                  </a:txBody>
                  <a:tcPr marL="4763" marR="4763" marT="4763" marB="0" anchor="b">
                    <a:lnL>
                      <a:noFill/>
                    </a:lnL>
                    <a:lnR>
                      <a:noFill/>
                    </a:lnR>
                    <a:lnT>
                      <a:noFill/>
                    </a:lnT>
                    <a:lnB>
                      <a:noFill/>
                    </a:lnB>
                  </a:tcPr>
                </a:tc>
                <a:tc>
                  <a:txBody>
                    <a:bodyPr/>
                    <a:lstStyle/>
                    <a:p>
                      <a:pPr algn="r" fontAlgn="b"/>
                      <a:r>
                        <a:rPr lang="en-ZA" sz="1600" b="0" i="0" u="none" strike="noStrike" dirty="0">
                          <a:solidFill>
                            <a:schemeClr val="bg1"/>
                          </a:solidFill>
                          <a:effectLst/>
                          <a:latin typeface="Calibri" panose="020F0502020204030204" pitchFamily="34" charset="0"/>
                        </a:rPr>
                        <a:t>3%</a:t>
                      </a:r>
                    </a:p>
                  </a:txBody>
                  <a:tcPr marL="4763" marR="4763" marT="4763" marB="0" anchor="b">
                    <a:lnL>
                      <a:noFill/>
                    </a:lnL>
                    <a:lnR>
                      <a:noFill/>
                    </a:lnR>
                    <a:lnT>
                      <a:noFill/>
                    </a:lnT>
                    <a:lnB>
                      <a:noFill/>
                    </a:lnB>
                  </a:tcPr>
                </a:tc>
                <a:extLst>
                  <a:ext uri="{0D108BD9-81ED-4DB2-BD59-A6C34878D82A}">
                    <a16:rowId xmlns:a16="http://schemas.microsoft.com/office/drawing/2014/main" val="1073590244"/>
                  </a:ext>
                </a:extLst>
              </a:tr>
            </a:tbl>
          </a:graphicData>
        </a:graphic>
      </p:graphicFrame>
      <p:sp>
        <p:nvSpPr>
          <p:cNvPr id="4" name="TextBox 3">
            <a:extLst>
              <a:ext uri="{FF2B5EF4-FFF2-40B4-BE49-F238E27FC236}">
                <a16:creationId xmlns:a16="http://schemas.microsoft.com/office/drawing/2014/main" id="{BEFB69FA-4A43-D685-5AF2-B05A2F39A945}"/>
              </a:ext>
            </a:extLst>
          </p:cNvPr>
          <p:cNvSpPr txBox="1"/>
          <p:nvPr/>
        </p:nvSpPr>
        <p:spPr>
          <a:xfrm>
            <a:off x="1066212" y="2334127"/>
            <a:ext cx="6143074" cy="369332"/>
          </a:xfrm>
          <a:prstGeom prst="rect">
            <a:avLst/>
          </a:prstGeom>
          <a:noFill/>
        </p:spPr>
        <p:txBody>
          <a:bodyPr wrap="square" rtlCol="0">
            <a:spAutoFit/>
          </a:bodyPr>
          <a:lstStyle/>
          <a:p>
            <a:r>
              <a:rPr lang="en-US" dirty="0">
                <a:solidFill>
                  <a:srgbClr val="FCDD02"/>
                </a:solidFill>
              </a:rPr>
              <a:t>My </a:t>
            </a:r>
            <a:r>
              <a:rPr lang="en-US" dirty="0" err="1">
                <a:solidFill>
                  <a:srgbClr val="FCDD02"/>
                </a:solidFill>
              </a:rPr>
              <a:t>favourite</a:t>
            </a:r>
            <a:r>
              <a:rPr lang="en-US" dirty="0">
                <a:solidFill>
                  <a:srgbClr val="FCDD02"/>
                </a:solidFill>
              </a:rPr>
              <a:t> </a:t>
            </a:r>
            <a:r>
              <a:rPr lang="en-US" dirty="0" err="1">
                <a:solidFill>
                  <a:srgbClr val="FCDD02"/>
                </a:solidFill>
              </a:rPr>
              <a:t>colour</a:t>
            </a:r>
            <a:r>
              <a:rPr lang="en-US" dirty="0">
                <a:solidFill>
                  <a:srgbClr val="FCDD02"/>
                </a:solidFill>
              </a:rPr>
              <a:t> is </a:t>
            </a:r>
            <a:r>
              <a:rPr lang="en-US" b="1" dirty="0">
                <a:solidFill>
                  <a:srgbClr val="FCDD02"/>
                </a:solidFill>
              </a:rPr>
              <a:t>blue</a:t>
            </a:r>
            <a:endParaRPr lang="en-ZA" b="1" dirty="0">
              <a:solidFill>
                <a:srgbClr val="FCDD02"/>
              </a:solidFill>
            </a:endParaRPr>
          </a:p>
        </p:txBody>
      </p:sp>
      <p:sp>
        <p:nvSpPr>
          <p:cNvPr id="5" name="TextBox 4">
            <a:extLst>
              <a:ext uri="{FF2B5EF4-FFF2-40B4-BE49-F238E27FC236}">
                <a16:creationId xmlns:a16="http://schemas.microsoft.com/office/drawing/2014/main" id="{C9EE9B85-1CBE-8E25-3F4A-636B6605E899}"/>
              </a:ext>
            </a:extLst>
          </p:cNvPr>
          <p:cNvSpPr txBox="1"/>
          <p:nvPr/>
        </p:nvSpPr>
        <p:spPr>
          <a:xfrm>
            <a:off x="1066212" y="2764432"/>
            <a:ext cx="6143074" cy="369332"/>
          </a:xfrm>
          <a:prstGeom prst="rect">
            <a:avLst/>
          </a:prstGeom>
          <a:noFill/>
        </p:spPr>
        <p:txBody>
          <a:bodyPr wrap="square" rtlCol="0">
            <a:spAutoFit/>
          </a:bodyPr>
          <a:lstStyle/>
          <a:p>
            <a:r>
              <a:rPr lang="en-US" dirty="0">
                <a:solidFill>
                  <a:srgbClr val="FCDD02"/>
                </a:solidFill>
              </a:rPr>
              <a:t>My </a:t>
            </a:r>
            <a:r>
              <a:rPr lang="en-US" dirty="0" err="1">
                <a:solidFill>
                  <a:srgbClr val="FCDD02"/>
                </a:solidFill>
              </a:rPr>
              <a:t>favourite</a:t>
            </a:r>
            <a:r>
              <a:rPr lang="en-US" dirty="0">
                <a:solidFill>
                  <a:srgbClr val="FCDD02"/>
                </a:solidFill>
              </a:rPr>
              <a:t> </a:t>
            </a:r>
            <a:r>
              <a:rPr lang="en-US" dirty="0" err="1">
                <a:solidFill>
                  <a:srgbClr val="FCDD02"/>
                </a:solidFill>
              </a:rPr>
              <a:t>colour</a:t>
            </a:r>
            <a:r>
              <a:rPr lang="en-US" dirty="0">
                <a:solidFill>
                  <a:srgbClr val="FCDD02"/>
                </a:solidFill>
              </a:rPr>
              <a:t> is </a:t>
            </a:r>
            <a:r>
              <a:rPr lang="en-US" b="1" dirty="0">
                <a:solidFill>
                  <a:srgbClr val="FCDD02"/>
                </a:solidFill>
              </a:rPr>
              <a:t>blue</a:t>
            </a:r>
            <a:endParaRPr lang="en-ZA" b="1" dirty="0">
              <a:solidFill>
                <a:srgbClr val="FCDD02"/>
              </a:solidFill>
            </a:endParaRPr>
          </a:p>
        </p:txBody>
      </p:sp>
      <p:sp>
        <p:nvSpPr>
          <p:cNvPr id="6" name="TextBox 5">
            <a:extLst>
              <a:ext uri="{FF2B5EF4-FFF2-40B4-BE49-F238E27FC236}">
                <a16:creationId xmlns:a16="http://schemas.microsoft.com/office/drawing/2014/main" id="{51A7810C-5F5C-8FDE-CD8F-BD8C5B4DFFFD}"/>
              </a:ext>
            </a:extLst>
          </p:cNvPr>
          <p:cNvSpPr txBox="1"/>
          <p:nvPr/>
        </p:nvSpPr>
        <p:spPr>
          <a:xfrm>
            <a:off x="1066212" y="3194737"/>
            <a:ext cx="6143074" cy="369332"/>
          </a:xfrm>
          <a:prstGeom prst="rect">
            <a:avLst/>
          </a:prstGeom>
          <a:noFill/>
        </p:spPr>
        <p:txBody>
          <a:bodyPr wrap="square" rtlCol="0">
            <a:spAutoFit/>
          </a:bodyPr>
          <a:lstStyle/>
          <a:p>
            <a:r>
              <a:rPr lang="en-US" dirty="0">
                <a:solidFill>
                  <a:srgbClr val="FCDD02"/>
                </a:solidFill>
              </a:rPr>
              <a:t>My </a:t>
            </a:r>
            <a:r>
              <a:rPr lang="en-US" dirty="0" err="1">
                <a:solidFill>
                  <a:srgbClr val="FCDD02"/>
                </a:solidFill>
              </a:rPr>
              <a:t>favourite</a:t>
            </a:r>
            <a:r>
              <a:rPr lang="en-US" dirty="0">
                <a:solidFill>
                  <a:srgbClr val="FCDD02"/>
                </a:solidFill>
              </a:rPr>
              <a:t> </a:t>
            </a:r>
            <a:r>
              <a:rPr lang="en-US" dirty="0" err="1">
                <a:solidFill>
                  <a:srgbClr val="FCDD02"/>
                </a:solidFill>
              </a:rPr>
              <a:t>colour</a:t>
            </a:r>
            <a:r>
              <a:rPr lang="en-US" dirty="0">
                <a:solidFill>
                  <a:srgbClr val="FCDD02"/>
                </a:solidFill>
              </a:rPr>
              <a:t> is </a:t>
            </a:r>
            <a:r>
              <a:rPr lang="en-US" b="1" dirty="0">
                <a:solidFill>
                  <a:srgbClr val="FCDD02"/>
                </a:solidFill>
              </a:rPr>
              <a:t>blue</a:t>
            </a:r>
            <a:endParaRPr lang="en-ZA" b="1" dirty="0">
              <a:solidFill>
                <a:srgbClr val="FCDD02"/>
              </a:solidFill>
            </a:endParaRPr>
          </a:p>
        </p:txBody>
      </p:sp>
      <p:sp>
        <p:nvSpPr>
          <p:cNvPr id="7" name="TextBox 6">
            <a:extLst>
              <a:ext uri="{FF2B5EF4-FFF2-40B4-BE49-F238E27FC236}">
                <a16:creationId xmlns:a16="http://schemas.microsoft.com/office/drawing/2014/main" id="{EC572473-DFBA-C033-9488-B76462EC8F0D}"/>
              </a:ext>
            </a:extLst>
          </p:cNvPr>
          <p:cNvSpPr txBox="1"/>
          <p:nvPr/>
        </p:nvSpPr>
        <p:spPr>
          <a:xfrm>
            <a:off x="1066212" y="3624809"/>
            <a:ext cx="6143074" cy="369332"/>
          </a:xfrm>
          <a:prstGeom prst="rect">
            <a:avLst/>
          </a:prstGeom>
          <a:noFill/>
        </p:spPr>
        <p:txBody>
          <a:bodyPr wrap="square" rtlCol="0">
            <a:spAutoFit/>
          </a:bodyPr>
          <a:lstStyle/>
          <a:p>
            <a:r>
              <a:rPr lang="en-US" dirty="0">
                <a:solidFill>
                  <a:srgbClr val="FCDD02"/>
                </a:solidFill>
              </a:rPr>
              <a:t>My </a:t>
            </a:r>
            <a:r>
              <a:rPr lang="en-US" dirty="0" err="1">
                <a:solidFill>
                  <a:srgbClr val="FCDD02"/>
                </a:solidFill>
              </a:rPr>
              <a:t>favourite</a:t>
            </a:r>
            <a:r>
              <a:rPr lang="en-US" dirty="0">
                <a:solidFill>
                  <a:srgbClr val="FCDD02"/>
                </a:solidFill>
              </a:rPr>
              <a:t> </a:t>
            </a:r>
            <a:r>
              <a:rPr lang="en-US" dirty="0" err="1">
                <a:solidFill>
                  <a:srgbClr val="FCDD02"/>
                </a:solidFill>
              </a:rPr>
              <a:t>colour</a:t>
            </a:r>
            <a:r>
              <a:rPr lang="en-US" dirty="0">
                <a:solidFill>
                  <a:srgbClr val="FCDD02"/>
                </a:solidFill>
              </a:rPr>
              <a:t> is </a:t>
            </a:r>
            <a:r>
              <a:rPr lang="en-US" b="1" dirty="0">
                <a:solidFill>
                  <a:srgbClr val="FCDD02"/>
                </a:solidFill>
              </a:rPr>
              <a:t>blue</a:t>
            </a:r>
            <a:endParaRPr lang="en-ZA" b="1" dirty="0">
              <a:solidFill>
                <a:srgbClr val="FCDD02"/>
              </a:solidFill>
            </a:endParaRPr>
          </a:p>
        </p:txBody>
      </p:sp>
      <p:sp>
        <p:nvSpPr>
          <p:cNvPr id="8" name="TextBox 7">
            <a:extLst>
              <a:ext uri="{FF2B5EF4-FFF2-40B4-BE49-F238E27FC236}">
                <a16:creationId xmlns:a16="http://schemas.microsoft.com/office/drawing/2014/main" id="{1748F97D-3E10-213B-E2CF-DFF0C773A0FD}"/>
              </a:ext>
            </a:extLst>
          </p:cNvPr>
          <p:cNvSpPr txBox="1"/>
          <p:nvPr/>
        </p:nvSpPr>
        <p:spPr>
          <a:xfrm>
            <a:off x="1066212" y="4049853"/>
            <a:ext cx="6143074" cy="369332"/>
          </a:xfrm>
          <a:prstGeom prst="rect">
            <a:avLst/>
          </a:prstGeom>
          <a:noFill/>
        </p:spPr>
        <p:txBody>
          <a:bodyPr wrap="square" rtlCol="0">
            <a:spAutoFit/>
          </a:bodyPr>
          <a:lstStyle/>
          <a:p>
            <a:r>
              <a:rPr lang="en-US" dirty="0">
                <a:solidFill>
                  <a:srgbClr val="FCDD02"/>
                </a:solidFill>
              </a:rPr>
              <a:t>My </a:t>
            </a:r>
            <a:r>
              <a:rPr lang="en-US" dirty="0" err="1">
                <a:solidFill>
                  <a:srgbClr val="FCDD02"/>
                </a:solidFill>
              </a:rPr>
              <a:t>favourite</a:t>
            </a:r>
            <a:r>
              <a:rPr lang="en-US" dirty="0">
                <a:solidFill>
                  <a:srgbClr val="FCDD02"/>
                </a:solidFill>
              </a:rPr>
              <a:t> </a:t>
            </a:r>
            <a:r>
              <a:rPr lang="en-US" dirty="0" err="1">
                <a:solidFill>
                  <a:srgbClr val="FCDD02"/>
                </a:solidFill>
              </a:rPr>
              <a:t>colour</a:t>
            </a:r>
            <a:r>
              <a:rPr lang="en-US" dirty="0">
                <a:solidFill>
                  <a:srgbClr val="FCDD02"/>
                </a:solidFill>
              </a:rPr>
              <a:t> is </a:t>
            </a:r>
            <a:r>
              <a:rPr lang="en-US" b="1" dirty="0">
                <a:solidFill>
                  <a:srgbClr val="FCDD02"/>
                </a:solidFill>
              </a:rPr>
              <a:t>blue</a:t>
            </a:r>
            <a:endParaRPr lang="en-ZA" b="1" dirty="0">
              <a:solidFill>
                <a:srgbClr val="FCDD02"/>
              </a:solidFill>
            </a:endParaRPr>
          </a:p>
        </p:txBody>
      </p:sp>
      <p:sp>
        <p:nvSpPr>
          <p:cNvPr id="9" name="TextBox 8">
            <a:extLst>
              <a:ext uri="{FF2B5EF4-FFF2-40B4-BE49-F238E27FC236}">
                <a16:creationId xmlns:a16="http://schemas.microsoft.com/office/drawing/2014/main" id="{7150B4D1-374C-5A0C-6569-F13FA4FDCCC8}"/>
              </a:ext>
            </a:extLst>
          </p:cNvPr>
          <p:cNvSpPr txBox="1"/>
          <p:nvPr/>
        </p:nvSpPr>
        <p:spPr>
          <a:xfrm>
            <a:off x="1066212" y="4474897"/>
            <a:ext cx="6143074" cy="369332"/>
          </a:xfrm>
          <a:prstGeom prst="rect">
            <a:avLst/>
          </a:prstGeom>
          <a:noFill/>
        </p:spPr>
        <p:txBody>
          <a:bodyPr wrap="square" rtlCol="0">
            <a:spAutoFit/>
          </a:bodyPr>
          <a:lstStyle/>
          <a:p>
            <a:r>
              <a:rPr lang="en-US" dirty="0">
                <a:solidFill>
                  <a:srgbClr val="FCDD02"/>
                </a:solidFill>
              </a:rPr>
              <a:t>My </a:t>
            </a:r>
            <a:r>
              <a:rPr lang="en-US" dirty="0" err="1">
                <a:solidFill>
                  <a:srgbClr val="FCDD02"/>
                </a:solidFill>
              </a:rPr>
              <a:t>favourite</a:t>
            </a:r>
            <a:r>
              <a:rPr lang="en-US" dirty="0">
                <a:solidFill>
                  <a:srgbClr val="FCDD02"/>
                </a:solidFill>
              </a:rPr>
              <a:t> </a:t>
            </a:r>
            <a:r>
              <a:rPr lang="en-US" dirty="0" err="1">
                <a:solidFill>
                  <a:srgbClr val="FCDD02"/>
                </a:solidFill>
              </a:rPr>
              <a:t>colour</a:t>
            </a:r>
            <a:r>
              <a:rPr lang="en-US" dirty="0">
                <a:solidFill>
                  <a:srgbClr val="FCDD02"/>
                </a:solidFill>
              </a:rPr>
              <a:t> is </a:t>
            </a:r>
            <a:r>
              <a:rPr lang="en-US" b="1" dirty="0">
                <a:solidFill>
                  <a:srgbClr val="FCDD02"/>
                </a:solidFill>
              </a:rPr>
              <a:t>blue</a:t>
            </a:r>
            <a:endParaRPr lang="en-ZA" b="1" dirty="0">
              <a:solidFill>
                <a:srgbClr val="FCDD02"/>
              </a:solidFill>
            </a:endParaRPr>
          </a:p>
        </p:txBody>
      </p:sp>
      <p:pic>
        <p:nvPicPr>
          <p:cNvPr id="17" name="Graphic 16" descr="High temperature outline">
            <a:extLst>
              <a:ext uri="{FF2B5EF4-FFF2-40B4-BE49-F238E27FC236}">
                <a16:creationId xmlns:a16="http://schemas.microsoft.com/office/drawing/2014/main" id="{1968017A-5EB7-06D2-B630-A47AB17D64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42082" y="995379"/>
            <a:ext cx="3874727" cy="3874727"/>
          </a:xfrm>
          <a:prstGeom prst="rect">
            <a:avLst/>
          </a:prstGeom>
        </p:spPr>
      </p:pic>
      <p:sp>
        <p:nvSpPr>
          <p:cNvPr id="19" name="TextBox 18">
            <a:extLst>
              <a:ext uri="{FF2B5EF4-FFF2-40B4-BE49-F238E27FC236}">
                <a16:creationId xmlns:a16="http://schemas.microsoft.com/office/drawing/2014/main" id="{86357EA0-EA10-E1D3-6DED-4837C26996DC}"/>
              </a:ext>
            </a:extLst>
          </p:cNvPr>
          <p:cNvSpPr txBox="1"/>
          <p:nvPr/>
        </p:nvSpPr>
        <p:spPr>
          <a:xfrm>
            <a:off x="4888861" y="4051603"/>
            <a:ext cx="3781167" cy="369332"/>
          </a:xfrm>
          <a:prstGeom prst="rect">
            <a:avLst/>
          </a:prstGeom>
          <a:noFill/>
        </p:spPr>
        <p:txBody>
          <a:bodyPr wrap="square" rtlCol="0">
            <a:spAutoFit/>
          </a:bodyPr>
          <a:lstStyle/>
          <a:p>
            <a:pPr algn="ctr"/>
            <a:r>
              <a:rPr lang="en-ZA" dirty="0">
                <a:solidFill>
                  <a:srgbClr val="70C9E0"/>
                </a:solidFill>
              </a:rPr>
              <a:t>Temperature = 0</a:t>
            </a:r>
          </a:p>
        </p:txBody>
      </p:sp>
    </p:spTree>
    <p:extLst>
      <p:ext uri="{BB962C8B-B14F-4D97-AF65-F5344CB8AC3E}">
        <p14:creationId xmlns:p14="http://schemas.microsoft.com/office/powerpoint/2010/main" val="264735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800"/>
                                        <p:tgtEl>
                                          <p:spTgt spid="4"/>
                                        </p:tgtEl>
                                      </p:cBhvr>
                                    </p:animEffect>
                                  </p:childTnLst>
                                </p:cTn>
                              </p:par>
                            </p:childTnLst>
                          </p:cTn>
                        </p:par>
                        <p:par>
                          <p:cTn id="26" fill="hold">
                            <p:stCondLst>
                              <p:cond delay="800"/>
                            </p:stCondLst>
                            <p:childTnLst>
                              <p:par>
                                <p:cTn id="27" presetID="10" presetClass="entr" presetSubtype="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800"/>
                                        <p:tgtEl>
                                          <p:spTgt spid="5"/>
                                        </p:tgtEl>
                                      </p:cBhvr>
                                    </p:animEffect>
                                  </p:childTnLst>
                                </p:cTn>
                              </p:par>
                            </p:childTnLst>
                          </p:cTn>
                        </p:par>
                        <p:par>
                          <p:cTn id="30" fill="hold">
                            <p:stCondLst>
                              <p:cond delay="1600"/>
                            </p:stCondLst>
                            <p:childTnLst>
                              <p:par>
                                <p:cTn id="31" presetID="10"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800"/>
                                        <p:tgtEl>
                                          <p:spTgt spid="6"/>
                                        </p:tgtEl>
                                      </p:cBhvr>
                                    </p:animEffect>
                                  </p:childTnLst>
                                </p:cTn>
                              </p:par>
                            </p:childTnLst>
                          </p:cTn>
                        </p:par>
                        <p:par>
                          <p:cTn id="34" fill="hold">
                            <p:stCondLst>
                              <p:cond delay="2400"/>
                            </p:stCondLst>
                            <p:childTnLst>
                              <p:par>
                                <p:cTn id="35" presetID="10" presetClass="entr" presetSubtype="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800"/>
                                        <p:tgtEl>
                                          <p:spTgt spid="7"/>
                                        </p:tgtEl>
                                      </p:cBhvr>
                                    </p:animEffect>
                                  </p:childTnLst>
                                </p:cTn>
                              </p:par>
                            </p:childTnLst>
                          </p:cTn>
                        </p:par>
                        <p:par>
                          <p:cTn id="38" fill="hold">
                            <p:stCondLst>
                              <p:cond delay="3200"/>
                            </p:stCondLst>
                            <p:childTnLst>
                              <p:par>
                                <p:cTn id="39" presetID="10" presetClass="entr" presetSubtype="0"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800"/>
                                        <p:tgtEl>
                                          <p:spTgt spid="8"/>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8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AD310B-1502-C485-3605-44D150F88492}"/>
              </a:ext>
            </a:extLst>
          </p:cNvPr>
          <p:cNvSpPr txBox="1"/>
          <p:nvPr/>
        </p:nvSpPr>
        <p:spPr>
          <a:xfrm>
            <a:off x="2848841" y="118734"/>
            <a:ext cx="6143074" cy="523220"/>
          </a:xfrm>
          <a:prstGeom prst="rect">
            <a:avLst/>
          </a:prstGeom>
          <a:noFill/>
        </p:spPr>
        <p:txBody>
          <a:bodyPr wrap="square" rtlCol="0">
            <a:spAutoFit/>
          </a:bodyPr>
          <a:lstStyle/>
          <a:p>
            <a:pPr algn="r"/>
            <a:r>
              <a:rPr lang="en-US" sz="2800" b="1" dirty="0">
                <a:solidFill>
                  <a:srgbClr val="8FBA73"/>
                </a:solidFill>
              </a:rPr>
              <a:t>Just the next word?</a:t>
            </a:r>
            <a:endParaRPr lang="en-ZA" sz="2800" b="1" dirty="0">
              <a:solidFill>
                <a:srgbClr val="8FBA73"/>
              </a:solidFill>
            </a:endParaRPr>
          </a:p>
        </p:txBody>
      </p:sp>
      <p:sp>
        <p:nvSpPr>
          <p:cNvPr id="3" name="TextBox 2">
            <a:extLst>
              <a:ext uri="{FF2B5EF4-FFF2-40B4-BE49-F238E27FC236}">
                <a16:creationId xmlns:a16="http://schemas.microsoft.com/office/drawing/2014/main" id="{C4F9B1CF-1F31-B034-A8B7-236CA6A2321B}"/>
              </a:ext>
            </a:extLst>
          </p:cNvPr>
          <p:cNvSpPr txBox="1"/>
          <p:nvPr/>
        </p:nvSpPr>
        <p:spPr>
          <a:xfrm>
            <a:off x="229483" y="1082784"/>
            <a:ext cx="6143074" cy="369332"/>
          </a:xfrm>
          <a:prstGeom prst="rect">
            <a:avLst/>
          </a:prstGeom>
          <a:noFill/>
        </p:spPr>
        <p:txBody>
          <a:bodyPr wrap="square" rtlCol="0">
            <a:spAutoFit/>
          </a:bodyPr>
          <a:lstStyle/>
          <a:p>
            <a:r>
              <a:rPr lang="en-US" dirty="0">
                <a:solidFill>
                  <a:srgbClr val="FCDD02"/>
                </a:solidFill>
              </a:rPr>
              <a:t>Prompt: </a:t>
            </a:r>
            <a:r>
              <a:rPr lang="en-US" b="1" dirty="0">
                <a:solidFill>
                  <a:srgbClr val="FCDD02"/>
                </a:solidFill>
              </a:rPr>
              <a:t>“My </a:t>
            </a:r>
            <a:r>
              <a:rPr lang="en-US" b="1" dirty="0" err="1">
                <a:solidFill>
                  <a:srgbClr val="FCDD02"/>
                </a:solidFill>
              </a:rPr>
              <a:t>favourite</a:t>
            </a:r>
            <a:r>
              <a:rPr lang="en-US" b="1" dirty="0">
                <a:solidFill>
                  <a:srgbClr val="FCDD02"/>
                </a:solidFill>
              </a:rPr>
              <a:t> </a:t>
            </a:r>
            <a:r>
              <a:rPr lang="en-US" b="1" dirty="0" err="1">
                <a:solidFill>
                  <a:srgbClr val="FCDD02"/>
                </a:solidFill>
              </a:rPr>
              <a:t>colour</a:t>
            </a:r>
            <a:r>
              <a:rPr lang="en-US" b="1" dirty="0">
                <a:solidFill>
                  <a:srgbClr val="FCDD02"/>
                </a:solidFill>
              </a:rPr>
              <a:t> is”</a:t>
            </a:r>
            <a:endParaRPr lang="en-ZA" b="1" dirty="0">
              <a:solidFill>
                <a:srgbClr val="FCDD02"/>
              </a:solidFill>
            </a:endParaRPr>
          </a:p>
        </p:txBody>
      </p:sp>
      <p:graphicFrame>
        <p:nvGraphicFramePr>
          <p:cNvPr id="10" name="Table 9">
            <a:extLst>
              <a:ext uri="{FF2B5EF4-FFF2-40B4-BE49-F238E27FC236}">
                <a16:creationId xmlns:a16="http://schemas.microsoft.com/office/drawing/2014/main" id="{C118D74F-028A-754D-D129-97AEF1405CC6}"/>
              </a:ext>
            </a:extLst>
          </p:cNvPr>
          <p:cNvGraphicFramePr>
            <a:graphicFrameLocks noGrp="1"/>
          </p:cNvGraphicFramePr>
          <p:nvPr>
            <p:extLst>
              <p:ext uri="{D42A27DB-BD31-4B8C-83A1-F6EECF244321}">
                <p14:modId xmlns:p14="http://schemas.microsoft.com/office/powerpoint/2010/main" val="1016787913"/>
              </p:ext>
            </p:extLst>
          </p:nvPr>
        </p:nvGraphicFramePr>
        <p:xfrm>
          <a:off x="3846629" y="856024"/>
          <a:ext cx="824225" cy="911543"/>
        </p:xfrm>
        <a:graphic>
          <a:graphicData uri="http://schemas.openxmlformats.org/drawingml/2006/table">
            <a:tbl>
              <a:tblPr/>
              <a:tblGrid>
                <a:gridCol w="492358">
                  <a:extLst>
                    <a:ext uri="{9D8B030D-6E8A-4147-A177-3AD203B41FA5}">
                      <a16:colId xmlns:a16="http://schemas.microsoft.com/office/drawing/2014/main" val="1378601827"/>
                    </a:ext>
                  </a:extLst>
                </a:gridCol>
                <a:gridCol w="331867">
                  <a:extLst>
                    <a:ext uri="{9D8B030D-6E8A-4147-A177-3AD203B41FA5}">
                      <a16:colId xmlns:a16="http://schemas.microsoft.com/office/drawing/2014/main" val="2011030505"/>
                    </a:ext>
                  </a:extLst>
                </a:gridCol>
              </a:tblGrid>
              <a:tr h="180975">
                <a:tc>
                  <a:txBody>
                    <a:bodyPr/>
                    <a:lstStyle/>
                    <a:p>
                      <a:pPr algn="l" fontAlgn="b"/>
                      <a:r>
                        <a:rPr lang="en-ZA" sz="1200" b="1" i="0" u="none" strike="noStrike" dirty="0">
                          <a:solidFill>
                            <a:srgbClr val="71CBE2"/>
                          </a:solidFill>
                          <a:effectLst/>
                          <a:latin typeface="Calibri" panose="020F0502020204030204" pitchFamily="34" charset="0"/>
                        </a:rPr>
                        <a:t> blue</a:t>
                      </a:r>
                    </a:p>
                  </a:txBody>
                  <a:tcPr marL="4763" marR="4763" marT="4763" marB="0" anchor="b">
                    <a:lnL>
                      <a:noFill/>
                    </a:lnL>
                    <a:lnR>
                      <a:noFill/>
                    </a:lnR>
                    <a:lnT>
                      <a:noFill/>
                    </a:lnT>
                    <a:lnB>
                      <a:noFill/>
                    </a:lnB>
                  </a:tcPr>
                </a:tc>
                <a:tc>
                  <a:txBody>
                    <a:bodyPr/>
                    <a:lstStyle/>
                    <a:p>
                      <a:pPr algn="r" fontAlgn="b"/>
                      <a:r>
                        <a:rPr lang="en-ZA" sz="1200" b="1" i="0" u="none" strike="noStrike" dirty="0">
                          <a:solidFill>
                            <a:srgbClr val="71CBE2"/>
                          </a:solidFill>
                          <a:effectLst/>
                          <a:latin typeface="Calibri" panose="020F0502020204030204" pitchFamily="34" charset="0"/>
                        </a:rPr>
                        <a:t>52%</a:t>
                      </a:r>
                    </a:p>
                  </a:txBody>
                  <a:tcPr marL="4763" marR="4763" marT="4763" marB="0" anchor="b">
                    <a:lnL>
                      <a:noFill/>
                    </a:lnL>
                    <a:lnR>
                      <a:noFill/>
                    </a:lnR>
                    <a:lnT>
                      <a:noFill/>
                    </a:lnT>
                    <a:lnB>
                      <a:noFill/>
                    </a:lnB>
                  </a:tcPr>
                </a:tc>
                <a:extLst>
                  <a:ext uri="{0D108BD9-81ED-4DB2-BD59-A6C34878D82A}">
                    <a16:rowId xmlns:a16="http://schemas.microsoft.com/office/drawing/2014/main" val="26176874"/>
                  </a:ext>
                </a:extLst>
              </a:tr>
              <a:tr h="180975">
                <a:tc>
                  <a:txBody>
                    <a:bodyPr/>
                    <a:lstStyle/>
                    <a:p>
                      <a:pPr algn="l" fontAlgn="b"/>
                      <a:r>
                        <a:rPr lang="en-ZA" sz="1100" b="0" i="0" u="none" strike="noStrike" dirty="0">
                          <a:solidFill>
                            <a:schemeClr val="bg1"/>
                          </a:solidFill>
                          <a:effectLst/>
                          <a:latin typeface="Calibri" panose="020F0502020204030204" pitchFamily="34" charset="0"/>
                        </a:rPr>
                        <a:t> pink</a:t>
                      </a:r>
                    </a:p>
                  </a:txBody>
                  <a:tcPr marL="4763" marR="4763" marT="4763" marB="0" anchor="b">
                    <a:lnL>
                      <a:noFill/>
                    </a:lnL>
                    <a:lnR>
                      <a:noFill/>
                    </a:lnR>
                    <a:lnT>
                      <a:noFill/>
                    </a:lnT>
                    <a:lnB>
                      <a:noFill/>
                    </a:lnB>
                  </a:tcPr>
                </a:tc>
                <a:tc>
                  <a:txBody>
                    <a:bodyPr/>
                    <a:lstStyle/>
                    <a:p>
                      <a:pPr algn="r" fontAlgn="b"/>
                      <a:r>
                        <a:rPr lang="en-ZA" sz="1100" b="0" i="0" u="none" strike="noStrike" dirty="0">
                          <a:solidFill>
                            <a:schemeClr val="bg1"/>
                          </a:solidFill>
                          <a:effectLst/>
                          <a:latin typeface="Calibri" panose="020F0502020204030204" pitchFamily="34" charset="0"/>
                        </a:rPr>
                        <a:t>12%</a:t>
                      </a:r>
                    </a:p>
                  </a:txBody>
                  <a:tcPr marL="4763" marR="4763" marT="4763" marB="0" anchor="b">
                    <a:lnL>
                      <a:noFill/>
                    </a:lnL>
                    <a:lnR>
                      <a:noFill/>
                    </a:lnR>
                    <a:lnT>
                      <a:noFill/>
                    </a:lnT>
                    <a:lnB>
                      <a:noFill/>
                    </a:lnB>
                  </a:tcPr>
                </a:tc>
                <a:extLst>
                  <a:ext uri="{0D108BD9-81ED-4DB2-BD59-A6C34878D82A}">
                    <a16:rowId xmlns:a16="http://schemas.microsoft.com/office/drawing/2014/main" val="473025566"/>
                  </a:ext>
                </a:extLst>
              </a:tr>
              <a:tr h="180975">
                <a:tc>
                  <a:txBody>
                    <a:bodyPr/>
                    <a:lstStyle/>
                    <a:p>
                      <a:pPr algn="l" fontAlgn="b"/>
                      <a:r>
                        <a:rPr lang="en-ZA" sz="1100" b="0" i="0" u="none" strike="noStrike" dirty="0">
                          <a:solidFill>
                            <a:schemeClr val="bg1"/>
                          </a:solidFill>
                          <a:effectLst/>
                          <a:latin typeface="Calibri" panose="020F0502020204030204" pitchFamily="34" charset="0"/>
                        </a:rPr>
                        <a:t> green</a:t>
                      </a:r>
                    </a:p>
                  </a:txBody>
                  <a:tcPr marL="4763" marR="4763" marT="4763" marB="0" anchor="b">
                    <a:lnL>
                      <a:noFill/>
                    </a:lnL>
                    <a:lnR>
                      <a:noFill/>
                    </a:lnR>
                    <a:lnT>
                      <a:noFill/>
                    </a:lnT>
                    <a:lnB>
                      <a:noFill/>
                    </a:lnB>
                  </a:tcPr>
                </a:tc>
                <a:tc>
                  <a:txBody>
                    <a:bodyPr/>
                    <a:lstStyle/>
                    <a:p>
                      <a:pPr algn="r" fontAlgn="b"/>
                      <a:r>
                        <a:rPr lang="en-ZA" sz="1100" b="0" i="0" u="none" strike="noStrike" dirty="0">
                          <a:solidFill>
                            <a:schemeClr val="bg1"/>
                          </a:solidFill>
                          <a:effectLst/>
                          <a:latin typeface="Calibri" panose="020F0502020204030204" pitchFamily="34" charset="0"/>
                        </a:rPr>
                        <a:t>8%</a:t>
                      </a:r>
                    </a:p>
                  </a:txBody>
                  <a:tcPr marL="4763" marR="4763" marT="4763" marB="0" anchor="b">
                    <a:lnL>
                      <a:noFill/>
                    </a:lnL>
                    <a:lnR>
                      <a:noFill/>
                    </a:lnR>
                    <a:lnT>
                      <a:noFill/>
                    </a:lnT>
                    <a:lnB>
                      <a:noFill/>
                    </a:lnB>
                  </a:tcPr>
                </a:tc>
                <a:extLst>
                  <a:ext uri="{0D108BD9-81ED-4DB2-BD59-A6C34878D82A}">
                    <a16:rowId xmlns:a16="http://schemas.microsoft.com/office/drawing/2014/main" val="2066310966"/>
                  </a:ext>
                </a:extLst>
              </a:tr>
              <a:tr h="180975">
                <a:tc>
                  <a:txBody>
                    <a:bodyPr/>
                    <a:lstStyle/>
                    <a:p>
                      <a:pPr algn="l" fontAlgn="b"/>
                      <a:r>
                        <a:rPr lang="en-ZA" sz="1100" b="0" i="0" u="none" strike="noStrike" dirty="0">
                          <a:solidFill>
                            <a:schemeClr val="bg1"/>
                          </a:solidFill>
                          <a:effectLst/>
                          <a:latin typeface="Calibri" panose="020F0502020204030204" pitchFamily="34" charset="0"/>
                        </a:rPr>
                        <a:t> purple</a:t>
                      </a:r>
                    </a:p>
                  </a:txBody>
                  <a:tcPr marL="4763" marR="4763" marT="4763" marB="0" anchor="b">
                    <a:lnL>
                      <a:noFill/>
                    </a:lnL>
                    <a:lnR>
                      <a:noFill/>
                    </a:lnR>
                    <a:lnT>
                      <a:noFill/>
                    </a:lnT>
                    <a:lnB>
                      <a:noFill/>
                    </a:lnB>
                  </a:tcPr>
                </a:tc>
                <a:tc>
                  <a:txBody>
                    <a:bodyPr/>
                    <a:lstStyle/>
                    <a:p>
                      <a:pPr algn="r" fontAlgn="b"/>
                      <a:r>
                        <a:rPr lang="en-ZA" sz="1100" b="0" i="0" u="none" strike="noStrike" dirty="0">
                          <a:solidFill>
                            <a:schemeClr val="bg1"/>
                          </a:solidFill>
                          <a:effectLst/>
                          <a:latin typeface="Calibri" panose="020F0502020204030204" pitchFamily="34" charset="0"/>
                        </a:rPr>
                        <a:t>5%</a:t>
                      </a:r>
                    </a:p>
                  </a:txBody>
                  <a:tcPr marL="4763" marR="4763" marT="4763" marB="0" anchor="b">
                    <a:lnL>
                      <a:noFill/>
                    </a:lnL>
                    <a:lnR>
                      <a:noFill/>
                    </a:lnR>
                    <a:lnT>
                      <a:noFill/>
                    </a:lnT>
                    <a:lnB>
                      <a:noFill/>
                    </a:lnB>
                  </a:tcPr>
                </a:tc>
                <a:extLst>
                  <a:ext uri="{0D108BD9-81ED-4DB2-BD59-A6C34878D82A}">
                    <a16:rowId xmlns:a16="http://schemas.microsoft.com/office/drawing/2014/main" val="677870702"/>
                  </a:ext>
                </a:extLst>
              </a:tr>
              <a:tr h="180975">
                <a:tc>
                  <a:txBody>
                    <a:bodyPr/>
                    <a:lstStyle/>
                    <a:p>
                      <a:pPr algn="l" fontAlgn="b"/>
                      <a:r>
                        <a:rPr lang="en-ZA" sz="1100" b="0" i="0" u="none" strike="noStrike" dirty="0">
                          <a:solidFill>
                            <a:schemeClr val="bg1"/>
                          </a:solidFill>
                          <a:effectLst/>
                          <a:latin typeface="Calibri" panose="020F0502020204030204" pitchFamily="34" charset="0"/>
                        </a:rPr>
                        <a:t> black</a:t>
                      </a:r>
                    </a:p>
                  </a:txBody>
                  <a:tcPr marL="4763" marR="4763" marT="4763" marB="0" anchor="b">
                    <a:lnL>
                      <a:noFill/>
                    </a:lnL>
                    <a:lnR>
                      <a:noFill/>
                    </a:lnR>
                    <a:lnT>
                      <a:noFill/>
                    </a:lnT>
                    <a:lnB>
                      <a:noFill/>
                    </a:lnB>
                  </a:tcPr>
                </a:tc>
                <a:tc>
                  <a:txBody>
                    <a:bodyPr/>
                    <a:lstStyle/>
                    <a:p>
                      <a:pPr algn="r" fontAlgn="b"/>
                      <a:r>
                        <a:rPr lang="en-ZA" sz="1100" b="0" i="0" u="none" strike="noStrike" dirty="0">
                          <a:solidFill>
                            <a:schemeClr val="bg1"/>
                          </a:solidFill>
                          <a:effectLst/>
                          <a:latin typeface="Calibri" panose="020F0502020204030204" pitchFamily="34" charset="0"/>
                        </a:rPr>
                        <a:t>3%</a:t>
                      </a:r>
                    </a:p>
                  </a:txBody>
                  <a:tcPr marL="4763" marR="4763" marT="4763" marB="0" anchor="b">
                    <a:lnL>
                      <a:noFill/>
                    </a:lnL>
                    <a:lnR>
                      <a:noFill/>
                    </a:lnR>
                    <a:lnT>
                      <a:noFill/>
                    </a:lnT>
                    <a:lnB>
                      <a:noFill/>
                    </a:lnB>
                  </a:tcPr>
                </a:tc>
                <a:extLst>
                  <a:ext uri="{0D108BD9-81ED-4DB2-BD59-A6C34878D82A}">
                    <a16:rowId xmlns:a16="http://schemas.microsoft.com/office/drawing/2014/main" val="1073590244"/>
                  </a:ext>
                </a:extLst>
              </a:tr>
            </a:tbl>
          </a:graphicData>
        </a:graphic>
      </p:graphicFrame>
      <p:graphicFrame>
        <p:nvGraphicFramePr>
          <p:cNvPr id="12" name="Table 11">
            <a:extLst>
              <a:ext uri="{FF2B5EF4-FFF2-40B4-BE49-F238E27FC236}">
                <a16:creationId xmlns:a16="http://schemas.microsoft.com/office/drawing/2014/main" id="{6B7D3FCE-558B-1D8C-A94F-5BC79479C511}"/>
              </a:ext>
            </a:extLst>
          </p:cNvPr>
          <p:cNvGraphicFramePr>
            <a:graphicFrameLocks noGrp="1"/>
          </p:cNvGraphicFramePr>
          <p:nvPr>
            <p:extLst>
              <p:ext uri="{D42A27DB-BD31-4B8C-83A1-F6EECF244321}">
                <p14:modId xmlns:p14="http://schemas.microsoft.com/office/powerpoint/2010/main" val="3857682792"/>
              </p:ext>
            </p:extLst>
          </p:nvPr>
        </p:nvGraphicFramePr>
        <p:xfrm>
          <a:off x="5160159" y="870207"/>
          <a:ext cx="1149031" cy="904875"/>
        </p:xfrm>
        <a:graphic>
          <a:graphicData uri="http://schemas.openxmlformats.org/drawingml/2006/table">
            <a:tbl>
              <a:tblPr/>
              <a:tblGrid>
                <a:gridCol w="859347">
                  <a:extLst>
                    <a:ext uri="{9D8B030D-6E8A-4147-A177-3AD203B41FA5}">
                      <a16:colId xmlns:a16="http://schemas.microsoft.com/office/drawing/2014/main" val="4092203667"/>
                    </a:ext>
                  </a:extLst>
                </a:gridCol>
                <a:gridCol w="289684">
                  <a:extLst>
                    <a:ext uri="{9D8B030D-6E8A-4147-A177-3AD203B41FA5}">
                      <a16:colId xmlns:a16="http://schemas.microsoft.com/office/drawing/2014/main" val="1016978651"/>
                    </a:ext>
                  </a:extLst>
                </a:gridCol>
              </a:tblGrid>
              <a:tr h="180975">
                <a:tc>
                  <a:txBody>
                    <a:bodyPr/>
                    <a:lstStyle/>
                    <a:p>
                      <a:pPr algn="l" fontAlgn="b"/>
                      <a:r>
                        <a:rPr lang="en-ZA" sz="1100" b="0" i="0" u="none" strike="noStrike" dirty="0">
                          <a:solidFill>
                            <a:schemeClr val="bg1"/>
                          </a:solidFill>
                          <a:effectLst/>
                          <a:latin typeface="Calibri" panose="020F0502020204030204" pitchFamily="34" charset="0"/>
                        </a:rPr>
                        <a:t>\n (new line)</a:t>
                      </a:r>
                    </a:p>
                  </a:txBody>
                  <a:tcPr marL="4763" marR="4763" marT="4763" marB="0" anchor="b">
                    <a:lnL>
                      <a:noFill/>
                    </a:lnL>
                    <a:lnR>
                      <a:noFill/>
                    </a:lnR>
                    <a:lnT>
                      <a:noFill/>
                    </a:lnT>
                    <a:lnB>
                      <a:noFill/>
                    </a:lnB>
                  </a:tcPr>
                </a:tc>
                <a:tc>
                  <a:txBody>
                    <a:bodyPr/>
                    <a:lstStyle/>
                    <a:p>
                      <a:pPr algn="r" fontAlgn="b"/>
                      <a:r>
                        <a:rPr lang="en-ZA" sz="1100" b="0" i="0" u="none" strike="noStrike" dirty="0">
                          <a:solidFill>
                            <a:schemeClr val="bg1"/>
                          </a:solidFill>
                          <a:effectLst/>
                          <a:latin typeface="Calibri" panose="020F0502020204030204" pitchFamily="34" charset="0"/>
                        </a:rPr>
                        <a:t>54%</a:t>
                      </a:r>
                    </a:p>
                  </a:txBody>
                  <a:tcPr marL="4763" marR="4763" marT="4763" marB="0" anchor="b">
                    <a:lnL>
                      <a:noFill/>
                    </a:lnL>
                    <a:lnR>
                      <a:noFill/>
                    </a:lnR>
                    <a:lnT>
                      <a:noFill/>
                    </a:lnT>
                    <a:lnB>
                      <a:noFill/>
                    </a:lnB>
                  </a:tcPr>
                </a:tc>
                <a:extLst>
                  <a:ext uri="{0D108BD9-81ED-4DB2-BD59-A6C34878D82A}">
                    <a16:rowId xmlns:a16="http://schemas.microsoft.com/office/drawing/2014/main" val="2031700114"/>
                  </a:ext>
                </a:extLst>
              </a:tr>
              <a:tr h="180975">
                <a:tc>
                  <a:txBody>
                    <a:bodyPr/>
                    <a:lstStyle/>
                    <a:p>
                      <a:pPr algn="l" fontAlgn="b"/>
                      <a:r>
                        <a:rPr lang="en-ZA" sz="1100" b="0" i="0" u="none" strike="noStrike" dirty="0">
                          <a:solidFill>
                            <a:schemeClr val="bg1"/>
                          </a:solidFill>
                          <a:effectLst/>
                          <a:latin typeface="Calibri" panose="020F0502020204030204" pitchFamily="34" charset="0"/>
                        </a:rPr>
                        <a:t>.</a:t>
                      </a:r>
                    </a:p>
                  </a:txBody>
                  <a:tcPr marL="4763" marR="4763" marT="4763" marB="0" anchor="b">
                    <a:lnL>
                      <a:noFill/>
                    </a:lnL>
                    <a:lnR>
                      <a:noFill/>
                    </a:lnR>
                    <a:lnT>
                      <a:noFill/>
                    </a:lnT>
                    <a:lnB>
                      <a:noFill/>
                    </a:lnB>
                  </a:tcPr>
                </a:tc>
                <a:tc>
                  <a:txBody>
                    <a:bodyPr/>
                    <a:lstStyle/>
                    <a:p>
                      <a:pPr algn="r" fontAlgn="b"/>
                      <a:r>
                        <a:rPr lang="en-ZA" sz="1100" b="0" i="0" u="none" strike="noStrike">
                          <a:solidFill>
                            <a:schemeClr val="bg1"/>
                          </a:solidFill>
                          <a:effectLst/>
                          <a:latin typeface="Calibri" panose="020F0502020204030204" pitchFamily="34" charset="0"/>
                        </a:rPr>
                        <a:t>40%</a:t>
                      </a:r>
                    </a:p>
                  </a:txBody>
                  <a:tcPr marL="4763" marR="4763" marT="4763" marB="0" anchor="b">
                    <a:lnL>
                      <a:noFill/>
                    </a:lnL>
                    <a:lnR>
                      <a:noFill/>
                    </a:lnR>
                    <a:lnT>
                      <a:noFill/>
                    </a:lnT>
                    <a:lnB>
                      <a:noFill/>
                    </a:lnB>
                  </a:tcPr>
                </a:tc>
                <a:extLst>
                  <a:ext uri="{0D108BD9-81ED-4DB2-BD59-A6C34878D82A}">
                    <a16:rowId xmlns:a16="http://schemas.microsoft.com/office/drawing/2014/main" val="3481092242"/>
                  </a:ext>
                </a:extLst>
              </a:tr>
              <a:tr h="180975">
                <a:tc>
                  <a:txBody>
                    <a:bodyPr/>
                    <a:lstStyle/>
                    <a:p>
                      <a:pPr algn="l" fontAlgn="b"/>
                      <a:r>
                        <a:rPr lang="en-ZA" sz="1100" b="0" i="0" u="none" strike="noStrike" dirty="0">
                          <a:solidFill>
                            <a:schemeClr val="bg1"/>
                          </a:solidFill>
                          <a:effectLst/>
                          <a:latin typeface="Calibri" panose="020F0502020204030204" pitchFamily="34" charset="0"/>
                        </a:rPr>
                        <a:t>&lt;|</a:t>
                      </a:r>
                      <a:r>
                        <a:rPr lang="en-ZA" sz="1100" b="0" i="0" u="none" strike="noStrike" dirty="0" err="1">
                          <a:solidFill>
                            <a:schemeClr val="bg1"/>
                          </a:solidFill>
                          <a:effectLst/>
                          <a:latin typeface="Calibri" panose="020F0502020204030204" pitchFamily="34" charset="0"/>
                        </a:rPr>
                        <a:t>endoftext</a:t>
                      </a:r>
                      <a:r>
                        <a:rPr lang="en-ZA" sz="1100" b="0" i="0" u="none" strike="noStrike" dirty="0">
                          <a:solidFill>
                            <a:schemeClr val="bg1"/>
                          </a:solidFill>
                          <a:effectLst/>
                          <a:latin typeface="Calibri" panose="020F0502020204030204" pitchFamily="34" charset="0"/>
                        </a:rPr>
                        <a:t>|&gt;</a:t>
                      </a:r>
                    </a:p>
                  </a:txBody>
                  <a:tcPr marL="4763" marR="4763" marT="4763" marB="0" anchor="b">
                    <a:lnL>
                      <a:noFill/>
                    </a:lnL>
                    <a:lnR>
                      <a:noFill/>
                    </a:lnR>
                    <a:lnT>
                      <a:noFill/>
                    </a:lnT>
                    <a:lnB>
                      <a:noFill/>
                    </a:lnB>
                  </a:tcPr>
                </a:tc>
                <a:tc>
                  <a:txBody>
                    <a:bodyPr/>
                    <a:lstStyle/>
                    <a:p>
                      <a:pPr algn="r" fontAlgn="b"/>
                      <a:r>
                        <a:rPr lang="en-ZA" sz="1100" b="0" i="0" u="none" strike="noStrike" dirty="0">
                          <a:solidFill>
                            <a:schemeClr val="bg1"/>
                          </a:solidFill>
                          <a:effectLst/>
                          <a:latin typeface="Calibri" panose="020F0502020204030204" pitchFamily="34" charset="0"/>
                        </a:rPr>
                        <a:t>2%</a:t>
                      </a:r>
                    </a:p>
                  </a:txBody>
                  <a:tcPr marL="4763" marR="4763" marT="4763" marB="0" anchor="b">
                    <a:lnL>
                      <a:noFill/>
                    </a:lnL>
                    <a:lnR>
                      <a:noFill/>
                    </a:lnR>
                    <a:lnT>
                      <a:noFill/>
                    </a:lnT>
                    <a:lnB>
                      <a:noFill/>
                    </a:lnB>
                  </a:tcPr>
                </a:tc>
                <a:extLst>
                  <a:ext uri="{0D108BD9-81ED-4DB2-BD59-A6C34878D82A}">
                    <a16:rowId xmlns:a16="http://schemas.microsoft.com/office/drawing/2014/main" val="3292402865"/>
                  </a:ext>
                </a:extLst>
              </a:tr>
              <a:tr h="180975">
                <a:tc>
                  <a:txBody>
                    <a:bodyPr/>
                    <a:lstStyle/>
                    <a:p>
                      <a:pPr algn="l" fontAlgn="b"/>
                      <a:r>
                        <a:rPr lang="en-ZA" sz="1100" b="1" i="0" u="none" strike="noStrike" dirty="0">
                          <a:solidFill>
                            <a:srgbClr val="CF4773"/>
                          </a:solidFill>
                          <a:effectLst/>
                          <a:latin typeface="Calibri" panose="020F0502020204030204" pitchFamily="34" charset="0"/>
                        </a:rPr>
                        <a:t> because</a:t>
                      </a:r>
                    </a:p>
                  </a:txBody>
                  <a:tcPr marL="4763" marR="4763" marT="4763" marB="0" anchor="b">
                    <a:lnL>
                      <a:noFill/>
                    </a:lnL>
                    <a:lnR>
                      <a:noFill/>
                    </a:lnR>
                    <a:lnT>
                      <a:noFill/>
                    </a:lnT>
                    <a:lnB>
                      <a:noFill/>
                    </a:lnB>
                  </a:tcPr>
                </a:tc>
                <a:tc>
                  <a:txBody>
                    <a:bodyPr/>
                    <a:lstStyle/>
                    <a:p>
                      <a:pPr algn="r" fontAlgn="b"/>
                      <a:r>
                        <a:rPr lang="en-ZA" sz="1100" b="1" i="0" u="none" strike="noStrike" dirty="0">
                          <a:solidFill>
                            <a:srgbClr val="CF4773"/>
                          </a:solidFill>
                          <a:effectLst/>
                          <a:latin typeface="Calibri" panose="020F0502020204030204" pitchFamily="34" charset="0"/>
                        </a:rPr>
                        <a:t>1%</a:t>
                      </a:r>
                    </a:p>
                  </a:txBody>
                  <a:tcPr marL="4763" marR="4763" marT="4763" marB="0" anchor="b">
                    <a:lnL>
                      <a:noFill/>
                    </a:lnL>
                    <a:lnR>
                      <a:noFill/>
                    </a:lnR>
                    <a:lnT>
                      <a:noFill/>
                    </a:lnT>
                    <a:lnB>
                      <a:noFill/>
                    </a:lnB>
                  </a:tcPr>
                </a:tc>
                <a:extLst>
                  <a:ext uri="{0D108BD9-81ED-4DB2-BD59-A6C34878D82A}">
                    <a16:rowId xmlns:a16="http://schemas.microsoft.com/office/drawing/2014/main" val="1594505964"/>
                  </a:ext>
                </a:extLst>
              </a:tr>
              <a:tr h="180975">
                <a:tc>
                  <a:txBody>
                    <a:bodyPr/>
                    <a:lstStyle/>
                    <a:p>
                      <a:pPr algn="l" fontAlgn="b"/>
                      <a:r>
                        <a:rPr lang="en-ZA" sz="1100" b="0" i="0" u="none" strike="noStrike" dirty="0">
                          <a:solidFill>
                            <a:schemeClr val="bg1"/>
                          </a:solidFill>
                          <a:effectLst/>
                          <a:latin typeface="Calibri" panose="020F0502020204030204" pitchFamily="34" charset="0"/>
                        </a:rPr>
                        <a:t>,</a:t>
                      </a:r>
                    </a:p>
                  </a:txBody>
                  <a:tcPr marL="4763" marR="4763" marT="4763" marB="0" anchor="b">
                    <a:lnL>
                      <a:noFill/>
                    </a:lnL>
                    <a:lnR>
                      <a:noFill/>
                    </a:lnR>
                    <a:lnT>
                      <a:noFill/>
                    </a:lnT>
                    <a:lnB>
                      <a:noFill/>
                    </a:lnB>
                  </a:tcPr>
                </a:tc>
                <a:tc>
                  <a:txBody>
                    <a:bodyPr/>
                    <a:lstStyle/>
                    <a:p>
                      <a:pPr algn="r" fontAlgn="b"/>
                      <a:r>
                        <a:rPr lang="en-ZA" sz="1100" b="0" i="0" u="none" strike="noStrike" dirty="0">
                          <a:solidFill>
                            <a:schemeClr val="bg1"/>
                          </a:solidFill>
                          <a:effectLst/>
                          <a:latin typeface="Calibri" panose="020F0502020204030204" pitchFamily="34" charset="0"/>
                        </a:rPr>
                        <a:t>1%</a:t>
                      </a:r>
                    </a:p>
                  </a:txBody>
                  <a:tcPr marL="4763" marR="4763" marT="4763" marB="0" anchor="b">
                    <a:lnL>
                      <a:noFill/>
                    </a:lnL>
                    <a:lnR>
                      <a:noFill/>
                    </a:lnR>
                    <a:lnT>
                      <a:noFill/>
                    </a:lnT>
                    <a:lnB>
                      <a:noFill/>
                    </a:lnB>
                  </a:tcPr>
                </a:tc>
                <a:extLst>
                  <a:ext uri="{0D108BD9-81ED-4DB2-BD59-A6C34878D82A}">
                    <a16:rowId xmlns:a16="http://schemas.microsoft.com/office/drawing/2014/main" val="2517217461"/>
                  </a:ext>
                </a:extLst>
              </a:tr>
            </a:tbl>
          </a:graphicData>
        </a:graphic>
      </p:graphicFrame>
      <p:graphicFrame>
        <p:nvGraphicFramePr>
          <p:cNvPr id="14" name="Table 13">
            <a:extLst>
              <a:ext uri="{FF2B5EF4-FFF2-40B4-BE49-F238E27FC236}">
                <a16:creationId xmlns:a16="http://schemas.microsoft.com/office/drawing/2014/main" id="{58F4D81E-9931-E933-1F33-6540E31C9E1A}"/>
              </a:ext>
            </a:extLst>
          </p:cNvPr>
          <p:cNvGraphicFramePr>
            <a:graphicFrameLocks noGrp="1"/>
          </p:cNvGraphicFramePr>
          <p:nvPr>
            <p:extLst>
              <p:ext uri="{D42A27DB-BD31-4B8C-83A1-F6EECF244321}">
                <p14:modId xmlns:p14="http://schemas.microsoft.com/office/powerpoint/2010/main" val="1444914044"/>
              </p:ext>
            </p:extLst>
          </p:nvPr>
        </p:nvGraphicFramePr>
        <p:xfrm>
          <a:off x="6833618" y="865462"/>
          <a:ext cx="547043" cy="904875"/>
        </p:xfrm>
        <a:graphic>
          <a:graphicData uri="http://schemas.openxmlformats.org/drawingml/2006/table">
            <a:tbl>
              <a:tblPr/>
              <a:tblGrid>
                <a:gridCol w="292446">
                  <a:extLst>
                    <a:ext uri="{9D8B030D-6E8A-4147-A177-3AD203B41FA5}">
                      <a16:colId xmlns:a16="http://schemas.microsoft.com/office/drawing/2014/main" val="283082290"/>
                    </a:ext>
                  </a:extLst>
                </a:gridCol>
                <a:gridCol w="254597">
                  <a:extLst>
                    <a:ext uri="{9D8B030D-6E8A-4147-A177-3AD203B41FA5}">
                      <a16:colId xmlns:a16="http://schemas.microsoft.com/office/drawing/2014/main" val="1556914963"/>
                    </a:ext>
                  </a:extLst>
                </a:gridCol>
              </a:tblGrid>
              <a:tr h="180975">
                <a:tc>
                  <a:txBody>
                    <a:bodyPr/>
                    <a:lstStyle/>
                    <a:p>
                      <a:pPr algn="l" fontAlgn="b"/>
                      <a:r>
                        <a:rPr lang="en-ZA" sz="1100" b="1" i="0" u="none" strike="noStrike" dirty="0">
                          <a:solidFill>
                            <a:srgbClr val="CF4773"/>
                          </a:solidFill>
                          <a:effectLst/>
                          <a:latin typeface="Calibri" panose="020F0502020204030204" pitchFamily="34" charset="0"/>
                        </a:rPr>
                        <a:t> it</a:t>
                      </a:r>
                    </a:p>
                  </a:txBody>
                  <a:tcPr marL="4763" marR="4763" marT="4763" marB="0" anchor="b">
                    <a:lnL>
                      <a:noFill/>
                    </a:lnL>
                    <a:lnR>
                      <a:noFill/>
                    </a:lnR>
                    <a:lnT>
                      <a:noFill/>
                    </a:lnT>
                    <a:lnB>
                      <a:noFill/>
                    </a:lnB>
                  </a:tcPr>
                </a:tc>
                <a:tc>
                  <a:txBody>
                    <a:bodyPr/>
                    <a:lstStyle/>
                    <a:p>
                      <a:pPr algn="r" fontAlgn="b"/>
                      <a:r>
                        <a:rPr lang="en-ZA" sz="1100" b="1" i="0" u="none" strike="noStrike" dirty="0">
                          <a:solidFill>
                            <a:srgbClr val="CF4773"/>
                          </a:solidFill>
                          <a:effectLst/>
                          <a:latin typeface="Calibri" panose="020F0502020204030204" pitchFamily="34" charset="0"/>
                        </a:rPr>
                        <a:t>90%</a:t>
                      </a:r>
                    </a:p>
                  </a:txBody>
                  <a:tcPr marL="4763" marR="4763" marT="4763" marB="0" anchor="b">
                    <a:lnL>
                      <a:noFill/>
                    </a:lnL>
                    <a:lnR>
                      <a:noFill/>
                    </a:lnR>
                    <a:lnT>
                      <a:noFill/>
                    </a:lnT>
                    <a:lnB>
                      <a:noFill/>
                    </a:lnB>
                  </a:tcPr>
                </a:tc>
                <a:extLst>
                  <a:ext uri="{0D108BD9-81ED-4DB2-BD59-A6C34878D82A}">
                    <a16:rowId xmlns:a16="http://schemas.microsoft.com/office/drawing/2014/main" val="3473354631"/>
                  </a:ext>
                </a:extLst>
              </a:tr>
              <a:tr h="180975">
                <a:tc>
                  <a:txBody>
                    <a:bodyPr/>
                    <a:lstStyle/>
                    <a:p>
                      <a:pPr algn="l" fontAlgn="b"/>
                      <a:r>
                        <a:rPr lang="en-ZA" sz="1100" b="0" i="0" u="none" strike="noStrike" dirty="0">
                          <a:solidFill>
                            <a:schemeClr val="bg1"/>
                          </a:solidFill>
                          <a:effectLst/>
                          <a:latin typeface="Calibri" panose="020F0502020204030204" pitchFamily="34" charset="0"/>
                        </a:rPr>
                        <a:t> I</a:t>
                      </a:r>
                    </a:p>
                  </a:txBody>
                  <a:tcPr marL="4763" marR="4763" marT="4763" marB="0" anchor="b">
                    <a:lnL>
                      <a:noFill/>
                    </a:lnL>
                    <a:lnR>
                      <a:noFill/>
                    </a:lnR>
                    <a:lnT>
                      <a:noFill/>
                    </a:lnT>
                    <a:lnB>
                      <a:noFill/>
                    </a:lnB>
                  </a:tcPr>
                </a:tc>
                <a:tc>
                  <a:txBody>
                    <a:bodyPr/>
                    <a:lstStyle/>
                    <a:p>
                      <a:pPr algn="r" fontAlgn="b"/>
                      <a:r>
                        <a:rPr lang="en-ZA" sz="1100" b="0" i="0" u="none" strike="noStrike">
                          <a:solidFill>
                            <a:schemeClr val="bg1"/>
                          </a:solidFill>
                          <a:effectLst/>
                          <a:latin typeface="Calibri" panose="020F0502020204030204" pitchFamily="34" charset="0"/>
                        </a:rPr>
                        <a:t>6%</a:t>
                      </a:r>
                    </a:p>
                  </a:txBody>
                  <a:tcPr marL="4763" marR="4763" marT="4763" marB="0" anchor="b">
                    <a:lnL>
                      <a:noFill/>
                    </a:lnL>
                    <a:lnR>
                      <a:noFill/>
                    </a:lnR>
                    <a:lnT>
                      <a:noFill/>
                    </a:lnT>
                    <a:lnB>
                      <a:noFill/>
                    </a:lnB>
                  </a:tcPr>
                </a:tc>
                <a:extLst>
                  <a:ext uri="{0D108BD9-81ED-4DB2-BD59-A6C34878D82A}">
                    <a16:rowId xmlns:a16="http://schemas.microsoft.com/office/drawing/2014/main" val="1955782582"/>
                  </a:ext>
                </a:extLst>
              </a:tr>
              <a:tr h="180975">
                <a:tc>
                  <a:txBody>
                    <a:bodyPr/>
                    <a:lstStyle/>
                    <a:p>
                      <a:pPr algn="l" fontAlgn="b"/>
                      <a:r>
                        <a:rPr lang="en-ZA" sz="1100" b="0" i="0" u="none" strike="noStrike">
                          <a:solidFill>
                            <a:schemeClr val="bg1"/>
                          </a:solidFill>
                          <a:effectLst/>
                          <a:latin typeface="Calibri" panose="020F0502020204030204" pitchFamily="34" charset="0"/>
                        </a:rPr>
                        <a:t> of</a:t>
                      </a:r>
                    </a:p>
                  </a:txBody>
                  <a:tcPr marL="4763" marR="4763" marT="4763" marB="0" anchor="b">
                    <a:lnL>
                      <a:noFill/>
                    </a:lnL>
                    <a:lnR>
                      <a:noFill/>
                    </a:lnR>
                    <a:lnT>
                      <a:noFill/>
                    </a:lnT>
                    <a:lnB>
                      <a:noFill/>
                    </a:lnB>
                  </a:tcPr>
                </a:tc>
                <a:tc>
                  <a:txBody>
                    <a:bodyPr/>
                    <a:lstStyle/>
                    <a:p>
                      <a:pPr algn="r" fontAlgn="b"/>
                      <a:r>
                        <a:rPr lang="en-ZA" sz="1100" b="0" i="0" u="none" strike="noStrike" dirty="0">
                          <a:solidFill>
                            <a:schemeClr val="bg1"/>
                          </a:solidFill>
                          <a:effectLst/>
                          <a:latin typeface="Calibri" panose="020F0502020204030204" pitchFamily="34" charset="0"/>
                        </a:rPr>
                        <a:t>1%</a:t>
                      </a:r>
                    </a:p>
                  </a:txBody>
                  <a:tcPr marL="4763" marR="4763" marT="4763" marB="0" anchor="b">
                    <a:lnL>
                      <a:noFill/>
                    </a:lnL>
                    <a:lnR>
                      <a:noFill/>
                    </a:lnR>
                    <a:lnT>
                      <a:noFill/>
                    </a:lnT>
                    <a:lnB>
                      <a:noFill/>
                    </a:lnB>
                  </a:tcPr>
                </a:tc>
                <a:extLst>
                  <a:ext uri="{0D108BD9-81ED-4DB2-BD59-A6C34878D82A}">
                    <a16:rowId xmlns:a16="http://schemas.microsoft.com/office/drawing/2014/main" val="2805260954"/>
                  </a:ext>
                </a:extLst>
              </a:tr>
              <a:tr h="180975">
                <a:tc>
                  <a:txBody>
                    <a:bodyPr/>
                    <a:lstStyle/>
                    <a:p>
                      <a:pPr algn="l" fontAlgn="b"/>
                      <a:r>
                        <a:rPr lang="en-ZA" sz="1100" b="0" i="0" u="none" strike="noStrike" dirty="0">
                          <a:solidFill>
                            <a:schemeClr val="bg1"/>
                          </a:solidFill>
                          <a:effectLst/>
                          <a:latin typeface="Calibri" panose="020F0502020204030204" pitchFamily="34" charset="0"/>
                        </a:rPr>
                        <a:t> its</a:t>
                      </a:r>
                    </a:p>
                  </a:txBody>
                  <a:tcPr marL="4763" marR="4763" marT="4763" marB="0" anchor="b">
                    <a:lnL>
                      <a:noFill/>
                    </a:lnL>
                    <a:lnR>
                      <a:noFill/>
                    </a:lnR>
                    <a:lnT>
                      <a:noFill/>
                    </a:lnT>
                    <a:lnB>
                      <a:noFill/>
                    </a:lnB>
                  </a:tcPr>
                </a:tc>
                <a:tc>
                  <a:txBody>
                    <a:bodyPr/>
                    <a:lstStyle/>
                    <a:p>
                      <a:pPr algn="r" fontAlgn="b"/>
                      <a:r>
                        <a:rPr lang="en-ZA" sz="1100" b="0" i="0" u="none" strike="noStrike" dirty="0">
                          <a:solidFill>
                            <a:schemeClr val="bg1"/>
                          </a:solidFill>
                          <a:effectLst/>
                          <a:latin typeface="Calibri" panose="020F0502020204030204" pitchFamily="34" charset="0"/>
                        </a:rPr>
                        <a:t>1%</a:t>
                      </a:r>
                    </a:p>
                  </a:txBody>
                  <a:tcPr marL="4763" marR="4763" marT="4763" marB="0" anchor="b">
                    <a:lnL>
                      <a:noFill/>
                    </a:lnL>
                    <a:lnR>
                      <a:noFill/>
                    </a:lnR>
                    <a:lnT>
                      <a:noFill/>
                    </a:lnT>
                    <a:lnB>
                      <a:noFill/>
                    </a:lnB>
                  </a:tcPr>
                </a:tc>
                <a:extLst>
                  <a:ext uri="{0D108BD9-81ED-4DB2-BD59-A6C34878D82A}">
                    <a16:rowId xmlns:a16="http://schemas.microsoft.com/office/drawing/2014/main" val="627720355"/>
                  </a:ext>
                </a:extLst>
              </a:tr>
              <a:tr h="180975">
                <a:tc>
                  <a:txBody>
                    <a:bodyPr/>
                    <a:lstStyle/>
                    <a:p>
                      <a:pPr algn="l" fontAlgn="b"/>
                      <a:r>
                        <a:rPr lang="en-ZA" sz="1100" b="0" i="0" u="none" strike="noStrike">
                          <a:solidFill>
                            <a:schemeClr val="bg1"/>
                          </a:solidFill>
                          <a:effectLst/>
                          <a:latin typeface="Calibri" panose="020F0502020204030204" pitchFamily="34" charset="0"/>
                        </a:rPr>
                        <a:t> blue</a:t>
                      </a:r>
                    </a:p>
                  </a:txBody>
                  <a:tcPr marL="4763" marR="4763" marT="4763" marB="0" anchor="b">
                    <a:lnL>
                      <a:noFill/>
                    </a:lnL>
                    <a:lnR>
                      <a:noFill/>
                    </a:lnR>
                    <a:lnT>
                      <a:noFill/>
                    </a:lnT>
                    <a:lnB>
                      <a:noFill/>
                    </a:lnB>
                  </a:tcPr>
                </a:tc>
                <a:tc>
                  <a:txBody>
                    <a:bodyPr/>
                    <a:lstStyle/>
                    <a:p>
                      <a:pPr algn="r" fontAlgn="b"/>
                      <a:r>
                        <a:rPr lang="en-ZA" sz="1100" b="0" i="0" u="none" strike="noStrike" dirty="0">
                          <a:solidFill>
                            <a:schemeClr val="bg1"/>
                          </a:solidFill>
                          <a:effectLst/>
                          <a:latin typeface="Calibri" panose="020F0502020204030204" pitchFamily="34" charset="0"/>
                        </a:rPr>
                        <a:t>0%</a:t>
                      </a:r>
                    </a:p>
                  </a:txBody>
                  <a:tcPr marL="4763" marR="4763" marT="4763" marB="0" anchor="b">
                    <a:lnL>
                      <a:noFill/>
                    </a:lnL>
                    <a:lnR>
                      <a:noFill/>
                    </a:lnR>
                    <a:lnT>
                      <a:noFill/>
                    </a:lnT>
                    <a:lnB>
                      <a:noFill/>
                    </a:lnB>
                  </a:tcPr>
                </a:tc>
                <a:extLst>
                  <a:ext uri="{0D108BD9-81ED-4DB2-BD59-A6C34878D82A}">
                    <a16:rowId xmlns:a16="http://schemas.microsoft.com/office/drawing/2014/main" val="4046794196"/>
                  </a:ext>
                </a:extLst>
              </a:tr>
            </a:tbl>
          </a:graphicData>
        </a:graphic>
      </p:graphicFrame>
      <p:graphicFrame>
        <p:nvGraphicFramePr>
          <p:cNvPr id="16" name="Table 15">
            <a:extLst>
              <a:ext uri="{FF2B5EF4-FFF2-40B4-BE49-F238E27FC236}">
                <a16:creationId xmlns:a16="http://schemas.microsoft.com/office/drawing/2014/main" id="{626E7FC4-FE4A-C354-5ADD-E30DD1E9B234}"/>
              </a:ext>
            </a:extLst>
          </p:cNvPr>
          <p:cNvGraphicFramePr>
            <a:graphicFrameLocks noGrp="1"/>
          </p:cNvGraphicFramePr>
          <p:nvPr>
            <p:extLst>
              <p:ext uri="{D42A27DB-BD31-4B8C-83A1-F6EECF244321}">
                <p14:modId xmlns:p14="http://schemas.microsoft.com/office/powerpoint/2010/main" val="115523078"/>
              </p:ext>
            </p:extLst>
          </p:nvPr>
        </p:nvGraphicFramePr>
        <p:xfrm>
          <a:off x="7847349" y="878779"/>
          <a:ext cx="929479" cy="896303"/>
        </p:xfrm>
        <a:graphic>
          <a:graphicData uri="http://schemas.openxmlformats.org/drawingml/2006/table">
            <a:tbl>
              <a:tblPr/>
              <a:tblGrid>
                <a:gridCol w="666424">
                  <a:extLst>
                    <a:ext uri="{9D8B030D-6E8A-4147-A177-3AD203B41FA5}">
                      <a16:colId xmlns:a16="http://schemas.microsoft.com/office/drawing/2014/main" val="285434414"/>
                    </a:ext>
                  </a:extLst>
                </a:gridCol>
                <a:gridCol w="263055">
                  <a:extLst>
                    <a:ext uri="{9D8B030D-6E8A-4147-A177-3AD203B41FA5}">
                      <a16:colId xmlns:a16="http://schemas.microsoft.com/office/drawing/2014/main" val="335497364"/>
                    </a:ext>
                  </a:extLst>
                </a:gridCol>
              </a:tblGrid>
              <a:tr h="180975">
                <a:tc>
                  <a:txBody>
                    <a:bodyPr/>
                    <a:lstStyle/>
                    <a:p>
                      <a:pPr algn="l" fontAlgn="b"/>
                      <a:r>
                        <a:rPr lang="en-ZA" sz="1100" b="1" i="0" u="none" strike="noStrike" dirty="0">
                          <a:solidFill>
                            <a:srgbClr val="CF4773"/>
                          </a:solidFill>
                          <a:effectLst/>
                          <a:latin typeface="Calibri" panose="020F0502020204030204" pitchFamily="34" charset="0"/>
                        </a:rPr>
                        <a:t> is</a:t>
                      </a:r>
                    </a:p>
                  </a:txBody>
                  <a:tcPr marL="4763" marR="4763" marT="4763" marB="0" anchor="b">
                    <a:lnL>
                      <a:noFill/>
                    </a:lnL>
                    <a:lnR>
                      <a:noFill/>
                    </a:lnR>
                    <a:lnT>
                      <a:noFill/>
                    </a:lnT>
                    <a:lnB>
                      <a:noFill/>
                    </a:lnB>
                  </a:tcPr>
                </a:tc>
                <a:tc>
                  <a:txBody>
                    <a:bodyPr/>
                    <a:lstStyle/>
                    <a:p>
                      <a:pPr algn="r" fontAlgn="b"/>
                      <a:r>
                        <a:rPr lang="en-ZA" sz="1100" b="1" i="0" u="none" strike="noStrike" dirty="0">
                          <a:solidFill>
                            <a:srgbClr val="CF4773"/>
                          </a:solidFill>
                          <a:effectLst/>
                          <a:latin typeface="Calibri" panose="020F0502020204030204" pitchFamily="34" charset="0"/>
                        </a:rPr>
                        <a:t>62%</a:t>
                      </a:r>
                    </a:p>
                  </a:txBody>
                  <a:tcPr marL="4763" marR="4763" marT="4763" marB="0" anchor="b">
                    <a:lnL>
                      <a:noFill/>
                    </a:lnL>
                    <a:lnR>
                      <a:noFill/>
                    </a:lnR>
                    <a:lnT>
                      <a:noFill/>
                    </a:lnT>
                    <a:lnB>
                      <a:noFill/>
                    </a:lnB>
                  </a:tcPr>
                </a:tc>
                <a:extLst>
                  <a:ext uri="{0D108BD9-81ED-4DB2-BD59-A6C34878D82A}">
                    <a16:rowId xmlns:a16="http://schemas.microsoft.com/office/drawing/2014/main" val="3577905649"/>
                  </a:ext>
                </a:extLst>
              </a:tr>
              <a:tr h="180975">
                <a:tc>
                  <a:txBody>
                    <a:bodyPr/>
                    <a:lstStyle/>
                    <a:p>
                      <a:pPr algn="l" fontAlgn="b"/>
                      <a:r>
                        <a:rPr lang="en-ZA" sz="1100" b="0" i="0" u="none" strike="noStrike" dirty="0">
                          <a:solidFill>
                            <a:schemeClr val="bg1"/>
                          </a:solidFill>
                          <a:effectLst/>
                          <a:latin typeface="Calibri" panose="020F0502020204030204" pitchFamily="34" charset="0"/>
                        </a:rPr>
                        <a:t>'s</a:t>
                      </a:r>
                    </a:p>
                  </a:txBody>
                  <a:tcPr marL="4763" marR="4763" marT="4763" marB="0" anchor="b">
                    <a:lnL>
                      <a:noFill/>
                    </a:lnL>
                    <a:lnR>
                      <a:noFill/>
                    </a:lnR>
                    <a:lnT>
                      <a:noFill/>
                    </a:lnT>
                    <a:lnB>
                      <a:noFill/>
                    </a:lnB>
                  </a:tcPr>
                </a:tc>
                <a:tc>
                  <a:txBody>
                    <a:bodyPr/>
                    <a:lstStyle/>
                    <a:p>
                      <a:pPr algn="r" fontAlgn="b"/>
                      <a:r>
                        <a:rPr lang="en-ZA" sz="1100" b="0" i="0" u="none" strike="noStrike">
                          <a:solidFill>
                            <a:schemeClr val="bg1"/>
                          </a:solidFill>
                          <a:effectLst/>
                          <a:latin typeface="Calibri" panose="020F0502020204030204" pitchFamily="34" charset="0"/>
                        </a:rPr>
                        <a:t>18%</a:t>
                      </a:r>
                    </a:p>
                  </a:txBody>
                  <a:tcPr marL="4763" marR="4763" marT="4763" marB="0" anchor="b">
                    <a:lnL>
                      <a:noFill/>
                    </a:lnL>
                    <a:lnR>
                      <a:noFill/>
                    </a:lnR>
                    <a:lnT>
                      <a:noFill/>
                    </a:lnT>
                    <a:lnB>
                      <a:noFill/>
                    </a:lnB>
                  </a:tcPr>
                </a:tc>
                <a:extLst>
                  <a:ext uri="{0D108BD9-81ED-4DB2-BD59-A6C34878D82A}">
                    <a16:rowId xmlns:a16="http://schemas.microsoft.com/office/drawing/2014/main" val="975263371"/>
                  </a:ext>
                </a:extLst>
              </a:tr>
              <a:tr h="180975">
                <a:tc>
                  <a:txBody>
                    <a:bodyPr/>
                    <a:lstStyle/>
                    <a:p>
                      <a:pPr algn="l" fontAlgn="b"/>
                      <a:r>
                        <a:rPr lang="en-ZA" sz="1100" b="0" i="0" u="none" strike="noStrike" dirty="0">
                          <a:solidFill>
                            <a:schemeClr val="bg1"/>
                          </a:solidFill>
                          <a:effectLst/>
                          <a:latin typeface="Calibri" panose="020F0502020204030204" pitchFamily="34" charset="0"/>
                        </a:rPr>
                        <a:t> reminds</a:t>
                      </a:r>
                    </a:p>
                  </a:txBody>
                  <a:tcPr marL="4763" marR="4763" marT="4763" marB="0" anchor="b">
                    <a:lnL>
                      <a:noFill/>
                    </a:lnL>
                    <a:lnR>
                      <a:noFill/>
                    </a:lnR>
                    <a:lnT>
                      <a:noFill/>
                    </a:lnT>
                    <a:lnB>
                      <a:noFill/>
                    </a:lnB>
                  </a:tcPr>
                </a:tc>
                <a:tc>
                  <a:txBody>
                    <a:bodyPr/>
                    <a:lstStyle/>
                    <a:p>
                      <a:pPr algn="r" fontAlgn="b"/>
                      <a:r>
                        <a:rPr lang="en-ZA" sz="1100" b="0" i="0" u="none" strike="noStrike" dirty="0">
                          <a:solidFill>
                            <a:schemeClr val="bg1"/>
                          </a:solidFill>
                          <a:effectLst/>
                          <a:latin typeface="Calibri" panose="020F0502020204030204" pitchFamily="34" charset="0"/>
                        </a:rPr>
                        <a:t>9%</a:t>
                      </a:r>
                    </a:p>
                  </a:txBody>
                  <a:tcPr marL="4763" marR="4763" marT="4763" marB="0" anchor="b">
                    <a:lnL>
                      <a:noFill/>
                    </a:lnL>
                    <a:lnR>
                      <a:noFill/>
                    </a:lnR>
                    <a:lnT>
                      <a:noFill/>
                    </a:lnT>
                    <a:lnB>
                      <a:noFill/>
                    </a:lnB>
                  </a:tcPr>
                </a:tc>
                <a:extLst>
                  <a:ext uri="{0D108BD9-81ED-4DB2-BD59-A6C34878D82A}">
                    <a16:rowId xmlns:a16="http://schemas.microsoft.com/office/drawing/2014/main" val="3854538870"/>
                  </a:ext>
                </a:extLst>
              </a:tr>
              <a:tr h="180975">
                <a:tc>
                  <a:txBody>
                    <a:bodyPr/>
                    <a:lstStyle/>
                    <a:p>
                      <a:pPr algn="l" fontAlgn="b"/>
                      <a:r>
                        <a:rPr lang="en-ZA" sz="1100" b="0" i="0" u="none" strike="noStrike" dirty="0">
                          <a:solidFill>
                            <a:schemeClr val="bg1"/>
                          </a:solidFill>
                          <a:effectLst/>
                          <a:latin typeface="Calibri" panose="020F0502020204030204" pitchFamily="34" charset="0"/>
                        </a:rPr>
                        <a:t> has</a:t>
                      </a:r>
                    </a:p>
                  </a:txBody>
                  <a:tcPr marL="4763" marR="4763" marT="4763" marB="0" anchor="b">
                    <a:lnL>
                      <a:noFill/>
                    </a:lnL>
                    <a:lnR>
                      <a:noFill/>
                    </a:lnR>
                    <a:lnT>
                      <a:noFill/>
                    </a:lnT>
                    <a:lnB>
                      <a:noFill/>
                    </a:lnB>
                  </a:tcPr>
                </a:tc>
                <a:tc>
                  <a:txBody>
                    <a:bodyPr/>
                    <a:lstStyle/>
                    <a:p>
                      <a:pPr algn="r" fontAlgn="b"/>
                      <a:r>
                        <a:rPr lang="en-ZA" sz="1100" b="0" i="0" u="none" strike="noStrike" dirty="0">
                          <a:solidFill>
                            <a:schemeClr val="bg1"/>
                          </a:solidFill>
                          <a:effectLst/>
                          <a:latin typeface="Calibri" panose="020F0502020204030204" pitchFamily="34" charset="0"/>
                        </a:rPr>
                        <a:t>2%</a:t>
                      </a:r>
                    </a:p>
                  </a:txBody>
                  <a:tcPr marL="4763" marR="4763" marT="4763" marB="0" anchor="b">
                    <a:lnL>
                      <a:noFill/>
                    </a:lnL>
                    <a:lnR>
                      <a:noFill/>
                    </a:lnR>
                    <a:lnT>
                      <a:noFill/>
                    </a:lnT>
                    <a:lnB>
                      <a:noFill/>
                    </a:lnB>
                  </a:tcPr>
                </a:tc>
                <a:extLst>
                  <a:ext uri="{0D108BD9-81ED-4DB2-BD59-A6C34878D82A}">
                    <a16:rowId xmlns:a16="http://schemas.microsoft.com/office/drawing/2014/main" val="817711111"/>
                  </a:ext>
                </a:extLst>
              </a:tr>
              <a:tr h="0">
                <a:tc>
                  <a:txBody>
                    <a:bodyPr/>
                    <a:lstStyle/>
                    <a:p>
                      <a:pPr algn="l" fontAlgn="b"/>
                      <a:r>
                        <a:rPr lang="en-ZA" sz="1100" b="0" i="0" u="none" strike="noStrike" dirty="0">
                          <a:solidFill>
                            <a:schemeClr val="bg1"/>
                          </a:solidFill>
                          <a:effectLst/>
                          <a:latin typeface="Calibri" panose="020F0502020204030204" pitchFamily="34" charset="0"/>
                        </a:rPr>
                        <a:t> represents</a:t>
                      </a:r>
                    </a:p>
                  </a:txBody>
                  <a:tcPr marL="4763" marR="4763" marT="4763" marB="0" anchor="b">
                    <a:lnL>
                      <a:noFill/>
                    </a:lnL>
                    <a:lnR>
                      <a:noFill/>
                    </a:lnR>
                    <a:lnT>
                      <a:noFill/>
                    </a:lnT>
                    <a:lnB>
                      <a:noFill/>
                    </a:lnB>
                  </a:tcPr>
                </a:tc>
                <a:tc>
                  <a:txBody>
                    <a:bodyPr/>
                    <a:lstStyle/>
                    <a:p>
                      <a:pPr algn="r" fontAlgn="b"/>
                      <a:r>
                        <a:rPr lang="en-ZA" sz="1100" b="0" i="0" u="none" strike="noStrike" dirty="0">
                          <a:solidFill>
                            <a:schemeClr val="bg1"/>
                          </a:solidFill>
                          <a:effectLst/>
                          <a:latin typeface="Calibri" panose="020F0502020204030204" pitchFamily="34" charset="0"/>
                        </a:rPr>
                        <a:t>2%</a:t>
                      </a:r>
                    </a:p>
                  </a:txBody>
                  <a:tcPr marL="4763" marR="4763" marT="4763" marB="0" anchor="b">
                    <a:lnL>
                      <a:noFill/>
                    </a:lnL>
                    <a:lnR>
                      <a:noFill/>
                    </a:lnR>
                    <a:lnT>
                      <a:noFill/>
                    </a:lnT>
                    <a:lnB>
                      <a:noFill/>
                    </a:lnB>
                  </a:tcPr>
                </a:tc>
                <a:extLst>
                  <a:ext uri="{0D108BD9-81ED-4DB2-BD59-A6C34878D82A}">
                    <a16:rowId xmlns:a16="http://schemas.microsoft.com/office/drawing/2014/main" val="2030508003"/>
                  </a:ext>
                </a:extLst>
              </a:tr>
            </a:tbl>
          </a:graphicData>
        </a:graphic>
      </p:graphicFrame>
      <p:graphicFrame>
        <p:nvGraphicFramePr>
          <p:cNvPr id="18" name="Table 17">
            <a:extLst>
              <a:ext uri="{FF2B5EF4-FFF2-40B4-BE49-F238E27FC236}">
                <a16:creationId xmlns:a16="http://schemas.microsoft.com/office/drawing/2014/main" id="{CD823B40-42E7-20EF-83AC-082030FCBD78}"/>
              </a:ext>
            </a:extLst>
          </p:cNvPr>
          <p:cNvGraphicFramePr>
            <a:graphicFrameLocks noGrp="1"/>
          </p:cNvGraphicFramePr>
          <p:nvPr>
            <p:extLst>
              <p:ext uri="{D42A27DB-BD31-4B8C-83A1-F6EECF244321}">
                <p14:modId xmlns:p14="http://schemas.microsoft.com/office/powerpoint/2010/main" val="3205114580"/>
              </p:ext>
            </p:extLst>
          </p:nvPr>
        </p:nvGraphicFramePr>
        <p:xfrm>
          <a:off x="120038" y="1925766"/>
          <a:ext cx="1023846" cy="1085850"/>
        </p:xfrm>
        <a:graphic>
          <a:graphicData uri="http://schemas.openxmlformats.org/drawingml/2006/table">
            <a:tbl>
              <a:tblPr/>
              <a:tblGrid>
                <a:gridCol w="730813">
                  <a:extLst>
                    <a:ext uri="{9D8B030D-6E8A-4147-A177-3AD203B41FA5}">
                      <a16:colId xmlns:a16="http://schemas.microsoft.com/office/drawing/2014/main" val="2822759810"/>
                    </a:ext>
                  </a:extLst>
                </a:gridCol>
                <a:gridCol w="293033">
                  <a:extLst>
                    <a:ext uri="{9D8B030D-6E8A-4147-A177-3AD203B41FA5}">
                      <a16:colId xmlns:a16="http://schemas.microsoft.com/office/drawing/2014/main" val="930437220"/>
                    </a:ext>
                  </a:extLst>
                </a:gridCol>
              </a:tblGrid>
              <a:tr h="180975">
                <a:tc>
                  <a:txBody>
                    <a:bodyPr/>
                    <a:lstStyle/>
                    <a:p>
                      <a:pPr algn="l" fontAlgn="b"/>
                      <a:r>
                        <a:rPr lang="en-ZA" sz="1100" b="0" i="0" u="none" strike="noStrike">
                          <a:solidFill>
                            <a:schemeClr val="bg1"/>
                          </a:solidFill>
                          <a:effectLst/>
                          <a:latin typeface="Calibri" panose="020F0502020204030204" pitchFamily="34" charset="0"/>
                        </a:rPr>
                        <a:t> calming</a:t>
                      </a:r>
                    </a:p>
                  </a:txBody>
                  <a:tcPr marL="4763" marR="4763" marT="4763" marB="0" anchor="b">
                    <a:lnL>
                      <a:noFill/>
                    </a:lnL>
                    <a:lnR>
                      <a:noFill/>
                    </a:lnR>
                    <a:lnT>
                      <a:noFill/>
                    </a:lnT>
                    <a:lnB>
                      <a:noFill/>
                    </a:lnB>
                  </a:tcPr>
                </a:tc>
                <a:tc>
                  <a:txBody>
                    <a:bodyPr/>
                    <a:lstStyle/>
                    <a:p>
                      <a:pPr algn="r" fontAlgn="b"/>
                      <a:r>
                        <a:rPr lang="en-ZA" sz="1100" b="0" i="0" u="none" strike="noStrike">
                          <a:solidFill>
                            <a:schemeClr val="bg1"/>
                          </a:solidFill>
                          <a:effectLst/>
                          <a:latin typeface="Calibri" panose="020F0502020204030204" pitchFamily="34" charset="0"/>
                        </a:rPr>
                        <a:t>53%</a:t>
                      </a:r>
                    </a:p>
                  </a:txBody>
                  <a:tcPr marL="4763" marR="4763" marT="4763" marB="0" anchor="b">
                    <a:lnL>
                      <a:noFill/>
                    </a:lnL>
                    <a:lnR>
                      <a:noFill/>
                    </a:lnR>
                    <a:lnT>
                      <a:noFill/>
                    </a:lnT>
                    <a:lnB>
                      <a:noFill/>
                    </a:lnB>
                  </a:tcPr>
                </a:tc>
                <a:extLst>
                  <a:ext uri="{0D108BD9-81ED-4DB2-BD59-A6C34878D82A}">
                    <a16:rowId xmlns:a16="http://schemas.microsoft.com/office/drawing/2014/main" val="2097473531"/>
                  </a:ext>
                </a:extLst>
              </a:tr>
              <a:tr h="180975">
                <a:tc>
                  <a:txBody>
                    <a:bodyPr/>
                    <a:lstStyle/>
                    <a:p>
                      <a:pPr algn="l" fontAlgn="b"/>
                      <a:r>
                        <a:rPr lang="en-ZA" sz="1100" b="0" i="0" u="none" strike="noStrike">
                          <a:solidFill>
                            <a:schemeClr val="bg1"/>
                          </a:solidFill>
                          <a:effectLst/>
                          <a:latin typeface="Calibri" panose="020F0502020204030204" pitchFamily="34" charset="0"/>
                        </a:rPr>
                        <a:t> a</a:t>
                      </a:r>
                    </a:p>
                  </a:txBody>
                  <a:tcPr marL="4763" marR="4763" marT="4763" marB="0" anchor="b">
                    <a:lnL>
                      <a:noFill/>
                    </a:lnL>
                    <a:lnR>
                      <a:noFill/>
                    </a:lnR>
                    <a:lnT>
                      <a:noFill/>
                    </a:lnT>
                    <a:lnB>
                      <a:noFill/>
                    </a:lnB>
                  </a:tcPr>
                </a:tc>
                <a:tc>
                  <a:txBody>
                    <a:bodyPr/>
                    <a:lstStyle/>
                    <a:p>
                      <a:pPr algn="r" fontAlgn="b"/>
                      <a:r>
                        <a:rPr lang="en-ZA" sz="1100" b="0" i="0" u="none" strike="noStrike" dirty="0">
                          <a:solidFill>
                            <a:schemeClr val="bg1"/>
                          </a:solidFill>
                          <a:effectLst/>
                          <a:latin typeface="Calibri" panose="020F0502020204030204" pitchFamily="34" charset="0"/>
                        </a:rPr>
                        <a:t>28%</a:t>
                      </a:r>
                    </a:p>
                  </a:txBody>
                  <a:tcPr marL="4763" marR="4763" marT="4763" marB="0" anchor="b">
                    <a:lnL>
                      <a:noFill/>
                    </a:lnL>
                    <a:lnR>
                      <a:noFill/>
                    </a:lnR>
                    <a:lnT>
                      <a:noFill/>
                    </a:lnT>
                    <a:lnB>
                      <a:noFill/>
                    </a:lnB>
                  </a:tcPr>
                </a:tc>
                <a:extLst>
                  <a:ext uri="{0D108BD9-81ED-4DB2-BD59-A6C34878D82A}">
                    <a16:rowId xmlns:a16="http://schemas.microsoft.com/office/drawing/2014/main" val="1772437879"/>
                  </a:ext>
                </a:extLst>
              </a:tr>
              <a:tr h="180975">
                <a:tc>
                  <a:txBody>
                    <a:bodyPr/>
                    <a:lstStyle/>
                    <a:p>
                      <a:pPr algn="l" fontAlgn="b"/>
                      <a:r>
                        <a:rPr lang="en-ZA" sz="1100" b="0" i="0" u="none" strike="noStrike" dirty="0">
                          <a:solidFill>
                            <a:schemeClr val="bg1"/>
                          </a:solidFill>
                          <a:effectLst/>
                          <a:latin typeface="Calibri" panose="020F0502020204030204" pitchFamily="34" charset="0"/>
                        </a:rPr>
                        <a:t> the</a:t>
                      </a:r>
                    </a:p>
                  </a:txBody>
                  <a:tcPr marL="4763" marR="4763" marT="4763" marB="0" anchor="b">
                    <a:lnL>
                      <a:noFill/>
                    </a:lnL>
                    <a:lnR>
                      <a:noFill/>
                    </a:lnR>
                    <a:lnT>
                      <a:noFill/>
                    </a:lnT>
                    <a:lnB>
                      <a:noFill/>
                    </a:lnB>
                  </a:tcPr>
                </a:tc>
                <a:tc>
                  <a:txBody>
                    <a:bodyPr/>
                    <a:lstStyle/>
                    <a:p>
                      <a:pPr algn="r" fontAlgn="b"/>
                      <a:r>
                        <a:rPr lang="en-ZA" sz="1100" b="0" i="0" u="none" strike="noStrike">
                          <a:solidFill>
                            <a:schemeClr val="bg1"/>
                          </a:solidFill>
                          <a:effectLst/>
                          <a:latin typeface="Calibri" panose="020F0502020204030204" pitchFamily="34" charset="0"/>
                        </a:rPr>
                        <a:t>7%</a:t>
                      </a:r>
                    </a:p>
                  </a:txBody>
                  <a:tcPr marL="4763" marR="4763" marT="4763" marB="0" anchor="b">
                    <a:lnL>
                      <a:noFill/>
                    </a:lnL>
                    <a:lnR>
                      <a:noFill/>
                    </a:lnR>
                    <a:lnT>
                      <a:noFill/>
                    </a:lnT>
                    <a:lnB>
                      <a:noFill/>
                    </a:lnB>
                  </a:tcPr>
                </a:tc>
                <a:extLst>
                  <a:ext uri="{0D108BD9-81ED-4DB2-BD59-A6C34878D82A}">
                    <a16:rowId xmlns:a16="http://schemas.microsoft.com/office/drawing/2014/main" val="2524414155"/>
                  </a:ext>
                </a:extLst>
              </a:tr>
              <a:tr h="180975">
                <a:tc>
                  <a:txBody>
                    <a:bodyPr/>
                    <a:lstStyle/>
                    <a:p>
                      <a:pPr algn="l" fontAlgn="b"/>
                      <a:r>
                        <a:rPr lang="en-ZA" sz="1100" b="0" i="0" u="none" strike="noStrike">
                          <a:solidFill>
                            <a:schemeClr val="bg1"/>
                          </a:solidFill>
                          <a:effectLst/>
                          <a:latin typeface="Calibri" panose="020F0502020204030204" pitchFamily="34" charset="0"/>
                        </a:rPr>
                        <a:t> calm</a:t>
                      </a:r>
                    </a:p>
                  </a:txBody>
                  <a:tcPr marL="4763" marR="4763" marT="4763" marB="0" anchor="b">
                    <a:lnL>
                      <a:noFill/>
                    </a:lnL>
                    <a:lnR>
                      <a:noFill/>
                    </a:lnR>
                    <a:lnT>
                      <a:noFill/>
                    </a:lnT>
                    <a:lnB>
                      <a:noFill/>
                    </a:lnB>
                  </a:tcPr>
                </a:tc>
                <a:tc>
                  <a:txBody>
                    <a:bodyPr/>
                    <a:lstStyle/>
                    <a:p>
                      <a:pPr algn="r" fontAlgn="b"/>
                      <a:r>
                        <a:rPr lang="en-ZA" sz="1100" b="0" i="0" u="none" strike="noStrike" dirty="0">
                          <a:solidFill>
                            <a:schemeClr val="bg1"/>
                          </a:solidFill>
                          <a:effectLst/>
                          <a:latin typeface="Calibri" panose="020F0502020204030204" pitchFamily="34" charset="0"/>
                        </a:rPr>
                        <a:t>2%</a:t>
                      </a:r>
                    </a:p>
                  </a:txBody>
                  <a:tcPr marL="4763" marR="4763" marT="4763" marB="0" anchor="b">
                    <a:lnL>
                      <a:noFill/>
                    </a:lnL>
                    <a:lnR>
                      <a:noFill/>
                    </a:lnR>
                    <a:lnT>
                      <a:noFill/>
                    </a:lnT>
                    <a:lnB>
                      <a:noFill/>
                    </a:lnB>
                  </a:tcPr>
                </a:tc>
                <a:extLst>
                  <a:ext uri="{0D108BD9-81ED-4DB2-BD59-A6C34878D82A}">
                    <a16:rowId xmlns:a16="http://schemas.microsoft.com/office/drawing/2014/main" val="1345888602"/>
                  </a:ext>
                </a:extLst>
              </a:tr>
              <a:tr h="180975">
                <a:tc>
                  <a:txBody>
                    <a:bodyPr/>
                    <a:lstStyle/>
                    <a:p>
                      <a:pPr algn="l" fontAlgn="b"/>
                      <a:r>
                        <a:rPr lang="en-ZA" sz="1100" b="0" i="0" u="none" strike="noStrike">
                          <a:solidFill>
                            <a:schemeClr val="bg1"/>
                          </a:solidFill>
                          <a:effectLst/>
                          <a:latin typeface="Calibri" panose="020F0502020204030204" pitchFamily="34" charset="0"/>
                        </a:rPr>
                        <a:t> peaceful</a:t>
                      </a:r>
                    </a:p>
                  </a:txBody>
                  <a:tcPr marL="4763" marR="4763" marT="4763" marB="0" anchor="b">
                    <a:lnL>
                      <a:noFill/>
                    </a:lnL>
                    <a:lnR>
                      <a:noFill/>
                    </a:lnR>
                    <a:lnT>
                      <a:noFill/>
                    </a:lnT>
                    <a:lnB>
                      <a:noFill/>
                    </a:lnB>
                  </a:tcPr>
                </a:tc>
                <a:tc>
                  <a:txBody>
                    <a:bodyPr/>
                    <a:lstStyle/>
                    <a:p>
                      <a:pPr algn="r" fontAlgn="b"/>
                      <a:r>
                        <a:rPr lang="en-ZA" sz="1100" b="0" i="0" u="none" strike="noStrike" dirty="0">
                          <a:solidFill>
                            <a:schemeClr val="bg1"/>
                          </a:solidFill>
                          <a:effectLst/>
                          <a:latin typeface="Calibri" panose="020F0502020204030204" pitchFamily="34" charset="0"/>
                        </a:rPr>
                        <a:t>2%</a:t>
                      </a:r>
                    </a:p>
                  </a:txBody>
                  <a:tcPr marL="4763" marR="4763" marT="4763" marB="0" anchor="b">
                    <a:lnL>
                      <a:noFill/>
                    </a:lnL>
                    <a:lnR>
                      <a:noFill/>
                    </a:lnR>
                    <a:lnT>
                      <a:noFill/>
                    </a:lnT>
                    <a:lnB>
                      <a:noFill/>
                    </a:lnB>
                  </a:tcPr>
                </a:tc>
                <a:extLst>
                  <a:ext uri="{0D108BD9-81ED-4DB2-BD59-A6C34878D82A}">
                    <a16:rowId xmlns:a16="http://schemas.microsoft.com/office/drawing/2014/main" val="2161314356"/>
                  </a:ext>
                </a:extLst>
              </a:tr>
              <a:tr h="180975">
                <a:tc>
                  <a:txBody>
                    <a:bodyPr/>
                    <a:lstStyle/>
                    <a:p>
                      <a:pPr algn="l" fontAlgn="b"/>
                      <a:r>
                        <a:rPr lang="en-ZA" sz="1100" b="1" i="0" u="none" strike="noStrike" dirty="0">
                          <a:solidFill>
                            <a:srgbClr val="CF4773"/>
                          </a:solidFill>
                          <a:effectLst/>
                          <a:latin typeface="Calibri" panose="020F0502020204030204" pitchFamily="34" charset="0"/>
                        </a:rPr>
                        <a:t> associated</a:t>
                      </a:r>
                    </a:p>
                  </a:txBody>
                  <a:tcPr marL="4763" marR="4763" marT="4763" marB="0" anchor="b">
                    <a:lnL>
                      <a:noFill/>
                    </a:lnL>
                    <a:lnR>
                      <a:noFill/>
                    </a:lnR>
                    <a:lnT>
                      <a:noFill/>
                    </a:lnT>
                    <a:lnB>
                      <a:noFill/>
                    </a:lnB>
                  </a:tcPr>
                </a:tc>
                <a:tc>
                  <a:txBody>
                    <a:bodyPr/>
                    <a:lstStyle/>
                    <a:p>
                      <a:pPr algn="r" fontAlgn="b"/>
                      <a:r>
                        <a:rPr lang="en-ZA" sz="1100" b="1" i="0" u="none" strike="noStrike" dirty="0">
                          <a:solidFill>
                            <a:srgbClr val="CF4773"/>
                          </a:solidFill>
                          <a:effectLst/>
                          <a:latin typeface="Calibri" panose="020F0502020204030204" pitchFamily="34" charset="0"/>
                        </a:rPr>
                        <a:t>1%</a:t>
                      </a:r>
                    </a:p>
                  </a:txBody>
                  <a:tcPr marL="4763" marR="4763" marT="4763" marB="0" anchor="b">
                    <a:lnL>
                      <a:noFill/>
                    </a:lnL>
                    <a:lnR>
                      <a:noFill/>
                    </a:lnR>
                    <a:lnT>
                      <a:noFill/>
                    </a:lnT>
                    <a:lnB>
                      <a:noFill/>
                    </a:lnB>
                  </a:tcPr>
                </a:tc>
                <a:extLst>
                  <a:ext uri="{0D108BD9-81ED-4DB2-BD59-A6C34878D82A}">
                    <a16:rowId xmlns:a16="http://schemas.microsoft.com/office/drawing/2014/main" val="4118004345"/>
                  </a:ext>
                </a:extLst>
              </a:tr>
            </a:tbl>
          </a:graphicData>
        </a:graphic>
      </p:graphicFrame>
      <p:graphicFrame>
        <p:nvGraphicFramePr>
          <p:cNvPr id="20" name="Table 19">
            <a:extLst>
              <a:ext uri="{FF2B5EF4-FFF2-40B4-BE49-F238E27FC236}">
                <a16:creationId xmlns:a16="http://schemas.microsoft.com/office/drawing/2014/main" id="{2F233568-8F01-472C-99E6-76BD39B8F6CC}"/>
              </a:ext>
            </a:extLst>
          </p:cNvPr>
          <p:cNvGraphicFramePr>
            <a:graphicFrameLocks noGrp="1"/>
          </p:cNvGraphicFramePr>
          <p:nvPr>
            <p:extLst>
              <p:ext uri="{D42A27DB-BD31-4B8C-83A1-F6EECF244321}">
                <p14:modId xmlns:p14="http://schemas.microsoft.com/office/powerpoint/2010/main" val="481327578"/>
              </p:ext>
            </p:extLst>
          </p:nvPr>
        </p:nvGraphicFramePr>
        <p:xfrm>
          <a:off x="1562395" y="2016253"/>
          <a:ext cx="683006" cy="904875"/>
        </p:xfrm>
        <a:graphic>
          <a:graphicData uri="http://schemas.openxmlformats.org/drawingml/2006/table">
            <a:tbl>
              <a:tblPr/>
              <a:tblGrid>
                <a:gridCol w="341503">
                  <a:extLst>
                    <a:ext uri="{9D8B030D-6E8A-4147-A177-3AD203B41FA5}">
                      <a16:colId xmlns:a16="http://schemas.microsoft.com/office/drawing/2014/main" val="1359477362"/>
                    </a:ext>
                  </a:extLst>
                </a:gridCol>
                <a:gridCol w="341503">
                  <a:extLst>
                    <a:ext uri="{9D8B030D-6E8A-4147-A177-3AD203B41FA5}">
                      <a16:colId xmlns:a16="http://schemas.microsoft.com/office/drawing/2014/main" val="4176498425"/>
                    </a:ext>
                  </a:extLst>
                </a:gridCol>
              </a:tblGrid>
              <a:tr h="180975">
                <a:tc>
                  <a:txBody>
                    <a:bodyPr/>
                    <a:lstStyle/>
                    <a:p>
                      <a:pPr algn="l" fontAlgn="b"/>
                      <a:r>
                        <a:rPr lang="en-ZA" sz="1100" b="1" i="0" u="none" strike="noStrike" dirty="0">
                          <a:solidFill>
                            <a:srgbClr val="CF4773"/>
                          </a:solidFill>
                          <a:effectLst/>
                          <a:latin typeface="Calibri" panose="020F0502020204030204" pitchFamily="34" charset="0"/>
                        </a:rPr>
                        <a:t> with</a:t>
                      </a:r>
                    </a:p>
                  </a:txBody>
                  <a:tcPr marL="4763" marR="4763" marT="4763" marB="0" anchor="b">
                    <a:lnL>
                      <a:noFill/>
                    </a:lnL>
                    <a:lnR>
                      <a:noFill/>
                    </a:lnR>
                    <a:lnT>
                      <a:noFill/>
                    </a:lnT>
                    <a:lnB>
                      <a:noFill/>
                    </a:lnB>
                  </a:tcPr>
                </a:tc>
                <a:tc>
                  <a:txBody>
                    <a:bodyPr/>
                    <a:lstStyle/>
                    <a:p>
                      <a:pPr algn="r" fontAlgn="b"/>
                      <a:r>
                        <a:rPr lang="en-ZA" sz="1100" b="1" i="0" u="none" strike="noStrike" dirty="0">
                          <a:solidFill>
                            <a:srgbClr val="CF4773"/>
                          </a:solidFill>
                          <a:effectLst/>
                          <a:latin typeface="Calibri" panose="020F0502020204030204" pitchFamily="34" charset="0"/>
                        </a:rPr>
                        <a:t>100%</a:t>
                      </a:r>
                    </a:p>
                  </a:txBody>
                  <a:tcPr marL="4763" marR="4763" marT="4763" marB="0" anchor="b">
                    <a:lnL>
                      <a:noFill/>
                    </a:lnL>
                    <a:lnR>
                      <a:noFill/>
                    </a:lnR>
                    <a:lnT>
                      <a:noFill/>
                    </a:lnT>
                    <a:lnB>
                      <a:noFill/>
                    </a:lnB>
                  </a:tcPr>
                </a:tc>
                <a:extLst>
                  <a:ext uri="{0D108BD9-81ED-4DB2-BD59-A6C34878D82A}">
                    <a16:rowId xmlns:a16="http://schemas.microsoft.com/office/drawing/2014/main" val="2111498693"/>
                  </a:ext>
                </a:extLst>
              </a:tr>
              <a:tr h="180975">
                <a:tc>
                  <a:txBody>
                    <a:bodyPr/>
                    <a:lstStyle/>
                    <a:p>
                      <a:pPr algn="l" fontAlgn="b"/>
                      <a:r>
                        <a:rPr lang="en-ZA" sz="1100" b="0" i="0" u="none" strike="noStrike" dirty="0">
                          <a:solidFill>
                            <a:schemeClr val="bg1"/>
                          </a:solidFill>
                          <a:effectLst/>
                          <a:latin typeface="Calibri" panose="020F0502020204030204" pitchFamily="34" charset="0"/>
                        </a:rPr>
                        <a:t> to</a:t>
                      </a:r>
                    </a:p>
                  </a:txBody>
                  <a:tcPr marL="4763" marR="4763" marT="4763" marB="0" anchor="b">
                    <a:lnL>
                      <a:noFill/>
                    </a:lnL>
                    <a:lnR>
                      <a:noFill/>
                    </a:lnR>
                    <a:lnT>
                      <a:noFill/>
                    </a:lnT>
                    <a:lnB>
                      <a:noFill/>
                    </a:lnB>
                  </a:tcPr>
                </a:tc>
                <a:tc>
                  <a:txBody>
                    <a:bodyPr/>
                    <a:lstStyle/>
                    <a:p>
                      <a:pPr algn="r" fontAlgn="b"/>
                      <a:r>
                        <a:rPr lang="en-ZA" sz="1100" b="0" i="0" u="none" strike="noStrike" dirty="0">
                          <a:solidFill>
                            <a:schemeClr val="bg1"/>
                          </a:solidFill>
                          <a:effectLst/>
                          <a:latin typeface="Calibri" panose="020F0502020204030204" pitchFamily="34" charset="0"/>
                        </a:rPr>
                        <a:t>0%</a:t>
                      </a:r>
                    </a:p>
                  </a:txBody>
                  <a:tcPr marL="4763" marR="4763" marT="4763" marB="0" anchor="b">
                    <a:lnL>
                      <a:noFill/>
                    </a:lnL>
                    <a:lnR>
                      <a:noFill/>
                    </a:lnR>
                    <a:lnT>
                      <a:noFill/>
                    </a:lnT>
                    <a:lnB>
                      <a:noFill/>
                    </a:lnB>
                  </a:tcPr>
                </a:tc>
                <a:extLst>
                  <a:ext uri="{0D108BD9-81ED-4DB2-BD59-A6C34878D82A}">
                    <a16:rowId xmlns:a16="http://schemas.microsoft.com/office/drawing/2014/main" val="3256746945"/>
                  </a:ext>
                </a:extLst>
              </a:tr>
              <a:tr h="180975">
                <a:tc>
                  <a:txBody>
                    <a:bodyPr/>
                    <a:lstStyle/>
                    <a:p>
                      <a:pPr algn="l" fontAlgn="b"/>
                      <a:r>
                        <a:rPr lang="en-ZA" sz="1100" b="0" i="0" u="none" strike="noStrike" dirty="0">
                          <a:solidFill>
                            <a:schemeClr val="bg1"/>
                          </a:solidFill>
                          <a:effectLst/>
                          <a:latin typeface="Calibri" panose="020F0502020204030204" pitchFamily="34" charset="0"/>
                        </a:rPr>
                        <a:t> wit</a:t>
                      </a:r>
                    </a:p>
                  </a:txBody>
                  <a:tcPr marL="4763" marR="4763" marT="4763" marB="0" anchor="b">
                    <a:lnL>
                      <a:noFill/>
                    </a:lnL>
                    <a:lnR>
                      <a:noFill/>
                    </a:lnR>
                    <a:lnT>
                      <a:noFill/>
                    </a:lnT>
                    <a:lnB>
                      <a:noFill/>
                    </a:lnB>
                  </a:tcPr>
                </a:tc>
                <a:tc>
                  <a:txBody>
                    <a:bodyPr/>
                    <a:lstStyle/>
                    <a:p>
                      <a:pPr algn="r" fontAlgn="b"/>
                      <a:r>
                        <a:rPr lang="en-ZA" sz="1100" b="0" i="0" u="none" strike="noStrike" dirty="0">
                          <a:solidFill>
                            <a:schemeClr val="bg1"/>
                          </a:solidFill>
                          <a:effectLst/>
                          <a:latin typeface="Calibri" panose="020F0502020204030204" pitchFamily="34" charset="0"/>
                        </a:rPr>
                        <a:t>0%</a:t>
                      </a:r>
                    </a:p>
                  </a:txBody>
                  <a:tcPr marL="4763" marR="4763" marT="4763" marB="0" anchor="b">
                    <a:lnL>
                      <a:noFill/>
                    </a:lnL>
                    <a:lnR>
                      <a:noFill/>
                    </a:lnR>
                    <a:lnT>
                      <a:noFill/>
                    </a:lnT>
                    <a:lnB>
                      <a:noFill/>
                    </a:lnB>
                  </a:tcPr>
                </a:tc>
                <a:extLst>
                  <a:ext uri="{0D108BD9-81ED-4DB2-BD59-A6C34878D82A}">
                    <a16:rowId xmlns:a16="http://schemas.microsoft.com/office/drawing/2014/main" val="3025973806"/>
                  </a:ext>
                </a:extLst>
              </a:tr>
              <a:tr h="180975">
                <a:tc>
                  <a:txBody>
                    <a:bodyPr/>
                    <a:lstStyle/>
                    <a:p>
                      <a:pPr algn="l" fontAlgn="b"/>
                      <a:r>
                        <a:rPr lang="en-ZA" sz="1100" b="0" i="0" u="none" strike="noStrike">
                          <a:solidFill>
                            <a:schemeClr val="bg1"/>
                          </a:solidFill>
                          <a:effectLst/>
                          <a:latin typeface="Calibri" panose="020F0502020204030204" pitchFamily="34" charset="0"/>
                        </a:rPr>
                        <a:t> in</a:t>
                      </a:r>
                    </a:p>
                  </a:txBody>
                  <a:tcPr marL="4763" marR="4763" marT="4763" marB="0" anchor="b">
                    <a:lnL>
                      <a:noFill/>
                    </a:lnL>
                    <a:lnR>
                      <a:noFill/>
                    </a:lnR>
                    <a:lnT>
                      <a:noFill/>
                    </a:lnT>
                    <a:lnB>
                      <a:noFill/>
                    </a:lnB>
                  </a:tcPr>
                </a:tc>
                <a:tc>
                  <a:txBody>
                    <a:bodyPr/>
                    <a:lstStyle/>
                    <a:p>
                      <a:pPr algn="r" fontAlgn="b"/>
                      <a:r>
                        <a:rPr lang="en-ZA" sz="1100" b="0" i="0" u="none" strike="noStrike">
                          <a:solidFill>
                            <a:schemeClr val="bg1"/>
                          </a:solidFill>
                          <a:effectLst/>
                          <a:latin typeface="Calibri" panose="020F0502020204030204" pitchFamily="34" charset="0"/>
                        </a:rPr>
                        <a:t>0%</a:t>
                      </a:r>
                    </a:p>
                  </a:txBody>
                  <a:tcPr marL="4763" marR="4763" marT="4763" marB="0" anchor="b">
                    <a:lnL>
                      <a:noFill/>
                    </a:lnL>
                    <a:lnR>
                      <a:noFill/>
                    </a:lnR>
                    <a:lnT>
                      <a:noFill/>
                    </a:lnT>
                    <a:lnB>
                      <a:noFill/>
                    </a:lnB>
                  </a:tcPr>
                </a:tc>
                <a:extLst>
                  <a:ext uri="{0D108BD9-81ED-4DB2-BD59-A6C34878D82A}">
                    <a16:rowId xmlns:a16="http://schemas.microsoft.com/office/drawing/2014/main" val="2120264881"/>
                  </a:ext>
                </a:extLst>
              </a:tr>
              <a:tr h="180975">
                <a:tc>
                  <a:txBody>
                    <a:bodyPr/>
                    <a:lstStyle/>
                    <a:p>
                      <a:pPr algn="l" fontAlgn="b"/>
                      <a:r>
                        <a:rPr lang="en-ZA" sz="1100" b="0" i="0" u="none" strike="noStrike">
                          <a:solidFill>
                            <a:schemeClr val="bg1"/>
                          </a:solidFill>
                          <a:effectLst/>
                          <a:latin typeface="Calibri" panose="020F0502020204030204" pitchFamily="34" charset="0"/>
                        </a:rPr>
                        <a:t> </a:t>
                      </a:r>
                    </a:p>
                  </a:txBody>
                  <a:tcPr marL="4763" marR="4763" marT="4763" marB="0" anchor="b">
                    <a:lnL>
                      <a:noFill/>
                    </a:lnL>
                    <a:lnR>
                      <a:noFill/>
                    </a:lnR>
                    <a:lnT>
                      <a:noFill/>
                    </a:lnT>
                    <a:lnB>
                      <a:noFill/>
                    </a:lnB>
                  </a:tcPr>
                </a:tc>
                <a:tc>
                  <a:txBody>
                    <a:bodyPr/>
                    <a:lstStyle/>
                    <a:p>
                      <a:pPr algn="r" fontAlgn="b"/>
                      <a:r>
                        <a:rPr lang="en-ZA" sz="1100" b="0" i="0" u="none" strike="noStrike" dirty="0">
                          <a:solidFill>
                            <a:schemeClr val="bg1"/>
                          </a:solidFill>
                          <a:effectLst/>
                          <a:latin typeface="Calibri" panose="020F0502020204030204" pitchFamily="34" charset="0"/>
                        </a:rPr>
                        <a:t>0%</a:t>
                      </a:r>
                    </a:p>
                  </a:txBody>
                  <a:tcPr marL="4763" marR="4763" marT="4763" marB="0" anchor="b">
                    <a:lnL>
                      <a:noFill/>
                    </a:lnL>
                    <a:lnR>
                      <a:noFill/>
                    </a:lnR>
                    <a:lnT>
                      <a:noFill/>
                    </a:lnT>
                    <a:lnB>
                      <a:noFill/>
                    </a:lnB>
                  </a:tcPr>
                </a:tc>
                <a:extLst>
                  <a:ext uri="{0D108BD9-81ED-4DB2-BD59-A6C34878D82A}">
                    <a16:rowId xmlns:a16="http://schemas.microsoft.com/office/drawing/2014/main" val="3660334438"/>
                  </a:ext>
                </a:extLst>
              </a:tr>
            </a:tbl>
          </a:graphicData>
        </a:graphic>
      </p:graphicFrame>
      <p:graphicFrame>
        <p:nvGraphicFramePr>
          <p:cNvPr id="22" name="Table 21">
            <a:extLst>
              <a:ext uri="{FF2B5EF4-FFF2-40B4-BE49-F238E27FC236}">
                <a16:creationId xmlns:a16="http://schemas.microsoft.com/office/drawing/2014/main" id="{CB73846F-FFD0-A0C9-5C30-A7758C3B3B01}"/>
              </a:ext>
            </a:extLst>
          </p:cNvPr>
          <p:cNvGraphicFramePr>
            <a:graphicFrameLocks noGrp="1"/>
          </p:cNvGraphicFramePr>
          <p:nvPr>
            <p:extLst>
              <p:ext uri="{D42A27DB-BD31-4B8C-83A1-F6EECF244321}">
                <p14:modId xmlns:p14="http://schemas.microsoft.com/office/powerpoint/2010/main" val="3335109668"/>
              </p:ext>
            </p:extLst>
          </p:nvPr>
        </p:nvGraphicFramePr>
        <p:xfrm>
          <a:off x="2589771" y="1925766"/>
          <a:ext cx="958384" cy="1085850"/>
        </p:xfrm>
        <a:graphic>
          <a:graphicData uri="http://schemas.openxmlformats.org/drawingml/2006/table">
            <a:tbl>
              <a:tblPr/>
              <a:tblGrid>
                <a:gridCol w="537936">
                  <a:extLst>
                    <a:ext uri="{9D8B030D-6E8A-4147-A177-3AD203B41FA5}">
                      <a16:colId xmlns:a16="http://schemas.microsoft.com/office/drawing/2014/main" val="1537577868"/>
                    </a:ext>
                  </a:extLst>
                </a:gridCol>
                <a:gridCol w="420448">
                  <a:extLst>
                    <a:ext uri="{9D8B030D-6E8A-4147-A177-3AD203B41FA5}">
                      <a16:colId xmlns:a16="http://schemas.microsoft.com/office/drawing/2014/main" val="2754530319"/>
                    </a:ext>
                  </a:extLst>
                </a:gridCol>
              </a:tblGrid>
              <a:tr h="180975">
                <a:tc>
                  <a:txBody>
                    <a:bodyPr/>
                    <a:lstStyle/>
                    <a:p>
                      <a:pPr algn="l" fontAlgn="b"/>
                      <a:r>
                        <a:rPr lang="en-ZA" sz="1100" b="0" i="0" u="none" strike="noStrike">
                          <a:solidFill>
                            <a:schemeClr val="bg1"/>
                          </a:solidFill>
                          <a:effectLst/>
                          <a:latin typeface="Calibri" panose="020F0502020204030204" pitchFamily="34" charset="0"/>
                        </a:rPr>
                        <a:t> the</a:t>
                      </a:r>
                    </a:p>
                  </a:txBody>
                  <a:tcPr marL="4763" marR="4763" marT="4763" marB="0" anchor="b">
                    <a:lnL>
                      <a:noFill/>
                    </a:lnL>
                    <a:lnR>
                      <a:noFill/>
                    </a:lnR>
                    <a:lnT>
                      <a:noFill/>
                    </a:lnT>
                    <a:lnB>
                      <a:noFill/>
                    </a:lnB>
                  </a:tcPr>
                </a:tc>
                <a:tc>
                  <a:txBody>
                    <a:bodyPr/>
                    <a:lstStyle/>
                    <a:p>
                      <a:pPr algn="r" fontAlgn="b"/>
                      <a:r>
                        <a:rPr lang="en-ZA" sz="1100" b="0" i="0" u="none" strike="noStrike">
                          <a:solidFill>
                            <a:schemeClr val="bg1"/>
                          </a:solidFill>
                          <a:effectLst/>
                          <a:latin typeface="Calibri" panose="020F0502020204030204" pitchFamily="34" charset="0"/>
                        </a:rPr>
                        <a:t>37%</a:t>
                      </a:r>
                    </a:p>
                  </a:txBody>
                  <a:tcPr marL="4763" marR="4763" marT="4763" marB="0" anchor="b">
                    <a:lnL>
                      <a:noFill/>
                    </a:lnL>
                    <a:lnR>
                      <a:noFill/>
                    </a:lnR>
                    <a:lnT>
                      <a:noFill/>
                    </a:lnT>
                    <a:lnB>
                      <a:noFill/>
                    </a:lnB>
                  </a:tcPr>
                </a:tc>
                <a:extLst>
                  <a:ext uri="{0D108BD9-81ED-4DB2-BD59-A6C34878D82A}">
                    <a16:rowId xmlns:a16="http://schemas.microsoft.com/office/drawing/2014/main" val="4204093110"/>
                  </a:ext>
                </a:extLst>
              </a:tr>
              <a:tr h="180975">
                <a:tc>
                  <a:txBody>
                    <a:bodyPr/>
                    <a:lstStyle/>
                    <a:p>
                      <a:pPr algn="l" fontAlgn="b"/>
                      <a:r>
                        <a:rPr lang="en-ZA" sz="1100" b="0" i="0" u="none" strike="noStrike">
                          <a:solidFill>
                            <a:schemeClr val="bg1"/>
                          </a:solidFill>
                          <a:effectLst/>
                          <a:latin typeface="Calibri" panose="020F0502020204030204" pitchFamily="34" charset="0"/>
                        </a:rPr>
                        <a:t> calm</a:t>
                      </a:r>
                    </a:p>
                  </a:txBody>
                  <a:tcPr marL="4763" marR="4763" marT="4763" marB="0" anchor="b">
                    <a:lnL>
                      <a:noFill/>
                    </a:lnL>
                    <a:lnR>
                      <a:noFill/>
                    </a:lnR>
                    <a:lnT>
                      <a:noFill/>
                    </a:lnT>
                    <a:lnB>
                      <a:noFill/>
                    </a:lnB>
                  </a:tcPr>
                </a:tc>
                <a:tc>
                  <a:txBody>
                    <a:bodyPr/>
                    <a:lstStyle/>
                    <a:p>
                      <a:pPr algn="r" fontAlgn="b"/>
                      <a:r>
                        <a:rPr lang="en-ZA" sz="1100" b="0" i="0" u="none" strike="noStrike">
                          <a:solidFill>
                            <a:schemeClr val="bg1"/>
                          </a:solidFill>
                          <a:effectLst/>
                          <a:latin typeface="Calibri" panose="020F0502020204030204" pitchFamily="34" charset="0"/>
                        </a:rPr>
                        <a:t>14%</a:t>
                      </a:r>
                    </a:p>
                  </a:txBody>
                  <a:tcPr marL="4763" marR="4763" marT="4763" marB="0" anchor="b">
                    <a:lnL>
                      <a:noFill/>
                    </a:lnL>
                    <a:lnR>
                      <a:noFill/>
                    </a:lnR>
                    <a:lnT>
                      <a:noFill/>
                    </a:lnT>
                    <a:lnB>
                      <a:noFill/>
                    </a:lnB>
                  </a:tcPr>
                </a:tc>
                <a:extLst>
                  <a:ext uri="{0D108BD9-81ED-4DB2-BD59-A6C34878D82A}">
                    <a16:rowId xmlns:a16="http://schemas.microsoft.com/office/drawing/2014/main" val="3181508672"/>
                  </a:ext>
                </a:extLst>
              </a:tr>
              <a:tr h="180975">
                <a:tc>
                  <a:txBody>
                    <a:bodyPr/>
                    <a:lstStyle/>
                    <a:p>
                      <a:pPr algn="l" fontAlgn="b"/>
                      <a:r>
                        <a:rPr lang="en-ZA" sz="1100" b="0" i="0" u="none" strike="noStrike" dirty="0">
                          <a:solidFill>
                            <a:schemeClr val="bg1"/>
                          </a:solidFill>
                          <a:effectLst/>
                          <a:latin typeface="Calibri" panose="020F0502020204030204" pitchFamily="34" charset="0"/>
                        </a:rPr>
                        <a:t> trust</a:t>
                      </a:r>
                    </a:p>
                  </a:txBody>
                  <a:tcPr marL="4763" marR="4763" marT="4763" marB="0" anchor="b">
                    <a:lnL>
                      <a:noFill/>
                    </a:lnL>
                    <a:lnR>
                      <a:noFill/>
                    </a:lnR>
                    <a:lnT>
                      <a:noFill/>
                    </a:lnT>
                    <a:lnB>
                      <a:noFill/>
                    </a:lnB>
                  </a:tcPr>
                </a:tc>
                <a:tc>
                  <a:txBody>
                    <a:bodyPr/>
                    <a:lstStyle/>
                    <a:p>
                      <a:pPr algn="r" fontAlgn="b"/>
                      <a:r>
                        <a:rPr lang="en-ZA" sz="1100" b="0" i="0" u="none" strike="noStrike" dirty="0">
                          <a:solidFill>
                            <a:schemeClr val="bg1"/>
                          </a:solidFill>
                          <a:effectLst/>
                          <a:latin typeface="Calibri" panose="020F0502020204030204" pitchFamily="34" charset="0"/>
                        </a:rPr>
                        <a:t>8%</a:t>
                      </a:r>
                    </a:p>
                  </a:txBody>
                  <a:tcPr marL="4763" marR="4763" marT="4763" marB="0" anchor="b">
                    <a:lnL>
                      <a:noFill/>
                    </a:lnL>
                    <a:lnR>
                      <a:noFill/>
                    </a:lnR>
                    <a:lnT>
                      <a:noFill/>
                    </a:lnT>
                    <a:lnB>
                      <a:noFill/>
                    </a:lnB>
                  </a:tcPr>
                </a:tc>
                <a:extLst>
                  <a:ext uri="{0D108BD9-81ED-4DB2-BD59-A6C34878D82A}">
                    <a16:rowId xmlns:a16="http://schemas.microsoft.com/office/drawing/2014/main" val="1485958912"/>
                  </a:ext>
                </a:extLst>
              </a:tr>
              <a:tr h="180975">
                <a:tc>
                  <a:txBody>
                    <a:bodyPr/>
                    <a:lstStyle/>
                    <a:p>
                      <a:pPr algn="l" fontAlgn="b"/>
                      <a:r>
                        <a:rPr lang="en-ZA" sz="1100" b="0" i="0" u="none" strike="noStrike">
                          <a:solidFill>
                            <a:schemeClr val="bg1"/>
                          </a:solidFill>
                          <a:effectLst/>
                          <a:latin typeface="Calibri" panose="020F0502020204030204" pitchFamily="34" charset="0"/>
                        </a:rPr>
                        <a:t> peace</a:t>
                      </a:r>
                    </a:p>
                  </a:txBody>
                  <a:tcPr marL="4763" marR="4763" marT="4763" marB="0" anchor="b">
                    <a:lnL>
                      <a:noFill/>
                    </a:lnL>
                    <a:lnR>
                      <a:noFill/>
                    </a:lnR>
                    <a:lnT>
                      <a:noFill/>
                    </a:lnT>
                    <a:lnB>
                      <a:noFill/>
                    </a:lnB>
                  </a:tcPr>
                </a:tc>
                <a:tc>
                  <a:txBody>
                    <a:bodyPr/>
                    <a:lstStyle/>
                    <a:p>
                      <a:pPr algn="r" fontAlgn="b"/>
                      <a:r>
                        <a:rPr lang="en-ZA" sz="1100" b="0" i="0" u="none" strike="noStrike" dirty="0">
                          <a:solidFill>
                            <a:schemeClr val="bg1"/>
                          </a:solidFill>
                          <a:effectLst/>
                          <a:latin typeface="Calibri" panose="020F0502020204030204" pitchFamily="34" charset="0"/>
                        </a:rPr>
                        <a:t>7%</a:t>
                      </a:r>
                    </a:p>
                  </a:txBody>
                  <a:tcPr marL="4763" marR="4763" marT="4763" marB="0" anchor="b">
                    <a:lnL>
                      <a:noFill/>
                    </a:lnL>
                    <a:lnR>
                      <a:noFill/>
                    </a:lnR>
                    <a:lnT>
                      <a:noFill/>
                    </a:lnT>
                    <a:lnB>
                      <a:noFill/>
                    </a:lnB>
                  </a:tcPr>
                </a:tc>
                <a:extLst>
                  <a:ext uri="{0D108BD9-81ED-4DB2-BD59-A6C34878D82A}">
                    <a16:rowId xmlns:a16="http://schemas.microsoft.com/office/drawing/2014/main" val="3725011326"/>
                  </a:ext>
                </a:extLst>
              </a:tr>
              <a:tr h="180975">
                <a:tc>
                  <a:txBody>
                    <a:bodyPr/>
                    <a:lstStyle/>
                    <a:p>
                      <a:pPr algn="l" fontAlgn="b"/>
                      <a:r>
                        <a:rPr lang="en-ZA" sz="1100" b="0" i="0" u="none" strike="noStrike" dirty="0">
                          <a:solidFill>
                            <a:schemeClr val="bg1"/>
                          </a:solidFill>
                          <a:effectLst/>
                          <a:latin typeface="Calibri" panose="020F0502020204030204" pitchFamily="34" charset="0"/>
                        </a:rPr>
                        <a:t> feelings</a:t>
                      </a:r>
                    </a:p>
                  </a:txBody>
                  <a:tcPr marL="4763" marR="4763" marT="4763" marB="0" anchor="b">
                    <a:lnL>
                      <a:noFill/>
                    </a:lnL>
                    <a:lnR>
                      <a:noFill/>
                    </a:lnR>
                    <a:lnT>
                      <a:noFill/>
                    </a:lnT>
                    <a:lnB>
                      <a:noFill/>
                    </a:lnB>
                  </a:tcPr>
                </a:tc>
                <a:tc>
                  <a:txBody>
                    <a:bodyPr/>
                    <a:lstStyle/>
                    <a:p>
                      <a:pPr algn="r" fontAlgn="b"/>
                      <a:r>
                        <a:rPr lang="en-ZA" sz="1100" b="0" i="0" u="none" strike="noStrike" dirty="0">
                          <a:solidFill>
                            <a:schemeClr val="bg1"/>
                          </a:solidFill>
                          <a:effectLst/>
                          <a:latin typeface="Calibri" panose="020F0502020204030204" pitchFamily="34" charset="0"/>
                        </a:rPr>
                        <a:t>7%</a:t>
                      </a:r>
                    </a:p>
                  </a:txBody>
                  <a:tcPr marL="4763" marR="4763" marT="4763" marB="0" anchor="b">
                    <a:lnL>
                      <a:noFill/>
                    </a:lnL>
                    <a:lnR>
                      <a:noFill/>
                    </a:lnR>
                    <a:lnT>
                      <a:noFill/>
                    </a:lnT>
                    <a:lnB>
                      <a:noFill/>
                    </a:lnB>
                  </a:tcPr>
                </a:tc>
                <a:extLst>
                  <a:ext uri="{0D108BD9-81ED-4DB2-BD59-A6C34878D82A}">
                    <a16:rowId xmlns:a16="http://schemas.microsoft.com/office/drawing/2014/main" val="3981965713"/>
                  </a:ext>
                </a:extLst>
              </a:tr>
              <a:tr h="180975">
                <a:tc>
                  <a:txBody>
                    <a:bodyPr/>
                    <a:lstStyle/>
                    <a:p>
                      <a:pPr algn="l" fontAlgn="b"/>
                      <a:r>
                        <a:rPr lang="en-ZA" sz="1100" b="1" i="0" u="none" strike="noStrike" dirty="0">
                          <a:solidFill>
                            <a:srgbClr val="CF4773"/>
                          </a:solidFill>
                          <a:effectLst/>
                          <a:latin typeface="Calibri" panose="020F0502020204030204" pitchFamily="34" charset="0"/>
                        </a:rPr>
                        <a:t> stability</a:t>
                      </a:r>
                    </a:p>
                  </a:txBody>
                  <a:tcPr marL="4763" marR="4763" marT="4763" marB="0" anchor="b">
                    <a:lnL>
                      <a:noFill/>
                    </a:lnL>
                    <a:lnR>
                      <a:noFill/>
                    </a:lnR>
                    <a:lnT>
                      <a:noFill/>
                    </a:lnT>
                    <a:lnB>
                      <a:noFill/>
                    </a:lnB>
                  </a:tcPr>
                </a:tc>
                <a:tc>
                  <a:txBody>
                    <a:bodyPr/>
                    <a:lstStyle/>
                    <a:p>
                      <a:pPr algn="r" fontAlgn="b"/>
                      <a:r>
                        <a:rPr lang="en-ZA" sz="1100" b="1" i="0" u="none" strike="noStrike" dirty="0">
                          <a:solidFill>
                            <a:srgbClr val="CF4773"/>
                          </a:solidFill>
                          <a:effectLst/>
                          <a:latin typeface="Calibri" panose="020F0502020204030204" pitchFamily="34" charset="0"/>
                        </a:rPr>
                        <a:t>0.45%</a:t>
                      </a:r>
                    </a:p>
                  </a:txBody>
                  <a:tcPr marL="4763" marR="4763" marT="4763" marB="0" anchor="b">
                    <a:lnL>
                      <a:noFill/>
                    </a:lnL>
                    <a:lnR>
                      <a:noFill/>
                    </a:lnR>
                    <a:lnT>
                      <a:noFill/>
                    </a:lnT>
                    <a:lnB>
                      <a:noFill/>
                    </a:lnB>
                  </a:tcPr>
                </a:tc>
                <a:extLst>
                  <a:ext uri="{0D108BD9-81ED-4DB2-BD59-A6C34878D82A}">
                    <a16:rowId xmlns:a16="http://schemas.microsoft.com/office/drawing/2014/main" val="2418765862"/>
                  </a:ext>
                </a:extLst>
              </a:tr>
            </a:tbl>
          </a:graphicData>
        </a:graphic>
      </p:graphicFrame>
      <p:graphicFrame>
        <p:nvGraphicFramePr>
          <p:cNvPr id="25" name="Table 24">
            <a:extLst>
              <a:ext uri="{FF2B5EF4-FFF2-40B4-BE49-F238E27FC236}">
                <a16:creationId xmlns:a16="http://schemas.microsoft.com/office/drawing/2014/main" id="{2EEEEDE4-3B65-C47F-94E4-2CBA0E11B748}"/>
              </a:ext>
            </a:extLst>
          </p:cNvPr>
          <p:cNvGraphicFramePr>
            <a:graphicFrameLocks noGrp="1"/>
          </p:cNvGraphicFramePr>
          <p:nvPr>
            <p:extLst>
              <p:ext uri="{D42A27DB-BD31-4B8C-83A1-F6EECF244321}">
                <p14:modId xmlns:p14="http://schemas.microsoft.com/office/powerpoint/2010/main" val="3131767423"/>
              </p:ext>
            </p:extLst>
          </p:nvPr>
        </p:nvGraphicFramePr>
        <p:xfrm>
          <a:off x="3793675" y="1979568"/>
          <a:ext cx="1295400" cy="904875"/>
        </p:xfrm>
        <a:graphic>
          <a:graphicData uri="http://schemas.openxmlformats.org/drawingml/2006/table">
            <a:tbl>
              <a:tblPr/>
              <a:tblGrid>
                <a:gridCol w="870122">
                  <a:extLst>
                    <a:ext uri="{9D8B030D-6E8A-4147-A177-3AD203B41FA5}">
                      <a16:colId xmlns:a16="http://schemas.microsoft.com/office/drawing/2014/main" val="2514789270"/>
                    </a:ext>
                  </a:extLst>
                </a:gridCol>
                <a:gridCol w="425278">
                  <a:extLst>
                    <a:ext uri="{9D8B030D-6E8A-4147-A177-3AD203B41FA5}">
                      <a16:colId xmlns:a16="http://schemas.microsoft.com/office/drawing/2014/main" val="2840412718"/>
                    </a:ext>
                  </a:extLst>
                </a:gridCol>
              </a:tblGrid>
              <a:tr h="180975">
                <a:tc>
                  <a:txBody>
                    <a:bodyPr/>
                    <a:lstStyle/>
                    <a:p>
                      <a:pPr algn="l" fontAlgn="b"/>
                      <a:r>
                        <a:rPr lang="en-ZA" sz="1100" b="1" i="0" u="none" strike="noStrike" dirty="0">
                          <a:solidFill>
                            <a:srgbClr val="CF4773"/>
                          </a:solidFill>
                          <a:effectLst/>
                          <a:latin typeface="Calibri" panose="020F0502020204030204" pitchFamily="34" charset="0"/>
                        </a:rPr>
                        <a:t>,</a:t>
                      </a:r>
                    </a:p>
                  </a:txBody>
                  <a:tcPr marL="4763" marR="4763" marT="4763" marB="0" anchor="b">
                    <a:lnL>
                      <a:noFill/>
                    </a:lnL>
                    <a:lnR>
                      <a:noFill/>
                    </a:lnR>
                    <a:lnT>
                      <a:noFill/>
                    </a:lnT>
                    <a:lnB>
                      <a:noFill/>
                    </a:lnB>
                  </a:tcPr>
                </a:tc>
                <a:tc>
                  <a:txBody>
                    <a:bodyPr/>
                    <a:lstStyle/>
                    <a:p>
                      <a:pPr algn="r" fontAlgn="b"/>
                      <a:r>
                        <a:rPr lang="en-ZA" sz="1100" b="1" i="0" u="none" strike="noStrike" dirty="0">
                          <a:solidFill>
                            <a:srgbClr val="CF4773"/>
                          </a:solidFill>
                          <a:effectLst/>
                          <a:latin typeface="Calibri" panose="020F0502020204030204" pitchFamily="34" charset="0"/>
                        </a:rPr>
                        <a:t>75%</a:t>
                      </a:r>
                    </a:p>
                  </a:txBody>
                  <a:tcPr marL="4763" marR="4763" marT="4763" marB="0" anchor="b">
                    <a:lnL>
                      <a:noFill/>
                    </a:lnL>
                    <a:lnR>
                      <a:noFill/>
                    </a:lnR>
                    <a:lnT>
                      <a:noFill/>
                    </a:lnT>
                    <a:lnB>
                      <a:noFill/>
                    </a:lnB>
                  </a:tcPr>
                </a:tc>
                <a:extLst>
                  <a:ext uri="{0D108BD9-81ED-4DB2-BD59-A6C34878D82A}">
                    <a16:rowId xmlns:a16="http://schemas.microsoft.com/office/drawing/2014/main" val="944922505"/>
                  </a:ext>
                </a:extLst>
              </a:tr>
              <a:tr h="180975">
                <a:tc>
                  <a:txBody>
                    <a:bodyPr/>
                    <a:lstStyle/>
                    <a:p>
                      <a:pPr algn="l" fontAlgn="b"/>
                      <a:r>
                        <a:rPr lang="en-ZA" sz="1100" b="0" i="0" u="none" strike="noStrike">
                          <a:solidFill>
                            <a:schemeClr val="bg1"/>
                          </a:solidFill>
                          <a:effectLst/>
                          <a:latin typeface="Calibri" panose="020F0502020204030204" pitchFamily="34" charset="0"/>
                        </a:rPr>
                        <a:t> and</a:t>
                      </a:r>
                    </a:p>
                  </a:txBody>
                  <a:tcPr marL="4763" marR="4763" marT="4763" marB="0" anchor="b">
                    <a:lnL>
                      <a:noFill/>
                    </a:lnL>
                    <a:lnR>
                      <a:noFill/>
                    </a:lnR>
                    <a:lnT>
                      <a:noFill/>
                    </a:lnT>
                    <a:lnB>
                      <a:noFill/>
                    </a:lnB>
                  </a:tcPr>
                </a:tc>
                <a:tc>
                  <a:txBody>
                    <a:bodyPr/>
                    <a:lstStyle/>
                    <a:p>
                      <a:pPr algn="r" fontAlgn="b"/>
                      <a:r>
                        <a:rPr lang="en-ZA" sz="1100" b="0" i="0" u="none" strike="noStrike">
                          <a:solidFill>
                            <a:schemeClr val="bg1"/>
                          </a:solidFill>
                          <a:effectLst/>
                          <a:latin typeface="Calibri" panose="020F0502020204030204" pitchFamily="34" charset="0"/>
                        </a:rPr>
                        <a:t>24%</a:t>
                      </a:r>
                    </a:p>
                  </a:txBody>
                  <a:tcPr marL="4763" marR="4763" marT="4763" marB="0" anchor="b">
                    <a:lnL>
                      <a:noFill/>
                    </a:lnL>
                    <a:lnR>
                      <a:noFill/>
                    </a:lnR>
                    <a:lnT>
                      <a:noFill/>
                    </a:lnT>
                    <a:lnB>
                      <a:noFill/>
                    </a:lnB>
                  </a:tcPr>
                </a:tc>
                <a:extLst>
                  <a:ext uri="{0D108BD9-81ED-4DB2-BD59-A6C34878D82A}">
                    <a16:rowId xmlns:a16="http://schemas.microsoft.com/office/drawing/2014/main" val="1083439747"/>
                  </a:ext>
                </a:extLst>
              </a:tr>
              <a:tr h="180975">
                <a:tc>
                  <a:txBody>
                    <a:bodyPr/>
                    <a:lstStyle/>
                    <a:p>
                      <a:pPr algn="l" fontAlgn="b"/>
                      <a:r>
                        <a:rPr lang="en-ZA" sz="1100" b="0" i="0" u="none" strike="noStrike">
                          <a:solidFill>
                            <a:schemeClr val="bg1"/>
                          </a:solidFill>
                          <a:effectLst/>
                          <a:latin typeface="Calibri" panose="020F0502020204030204" pitchFamily="34" charset="0"/>
                        </a:rPr>
                        <a:t>.</a:t>
                      </a:r>
                    </a:p>
                  </a:txBody>
                  <a:tcPr marL="4763" marR="4763" marT="4763" marB="0" anchor="b">
                    <a:lnL>
                      <a:noFill/>
                    </a:lnL>
                    <a:lnR>
                      <a:noFill/>
                    </a:lnR>
                    <a:lnT>
                      <a:noFill/>
                    </a:lnT>
                    <a:lnB>
                      <a:noFill/>
                    </a:lnB>
                  </a:tcPr>
                </a:tc>
                <a:tc>
                  <a:txBody>
                    <a:bodyPr/>
                    <a:lstStyle/>
                    <a:p>
                      <a:pPr algn="r" fontAlgn="b"/>
                      <a:r>
                        <a:rPr lang="en-ZA" sz="1100" b="0" i="0" u="none" strike="noStrike">
                          <a:solidFill>
                            <a:schemeClr val="bg1"/>
                          </a:solidFill>
                          <a:effectLst/>
                          <a:latin typeface="Calibri" panose="020F0502020204030204" pitchFamily="34" charset="0"/>
                        </a:rPr>
                        <a:t>0.37%</a:t>
                      </a:r>
                    </a:p>
                  </a:txBody>
                  <a:tcPr marL="4763" marR="4763" marT="4763" marB="0" anchor="b">
                    <a:lnL>
                      <a:noFill/>
                    </a:lnL>
                    <a:lnR>
                      <a:noFill/>
                    </a:lnR>
                    <a:lnT>
                      <a:noFill/>
                    </a:lnT>
                    <a:lnB>
                      <a:noFill/>
                    </a:lnB>
                  </a:tcPr>
                </a:tc>
                <a:extLst>
                  <a:ext uri="{0D108BD9-81ED-4DB2-BD59-A6C34878D82A}">
                    <a16:rowId xmlns:a16="http://schemas.microsoft.com/office/drawing/2014/main" val="1221220519"/>
                  </a:ext>
                </a:extLst>
              </a:tr>
              <a:tr h="180975">
                <a:tc>
                  <a:txBody>
                    <a:bodyPr/>
                    <a:lstStyle/>
                    <a:p>
                      <a:pPr algn="l" fontAlgn="b"/>
                      <a:r>
                        <a:rPr lang="en-ZA" sz="1100" b="0" i="0" u="none" strike="noStrike" dirty="0">
                          <a:solidFill>
                            <a:schemeClr val="bg1"/>
                          </a:solidFill>
                          <a:effectLst/>
                          <a:latin typeface="Calibri" panose="020F0502020204030204" pitchFamily="34" charset="0"/>
                        </a:rPr>
                        <a:t> &amp;</a:t>
                      </a:r>
                    </a:p>
                  </a:txBody>
                  <a:tcPr marL="4763" marR="4763" marT="4763" marB="0" anchor="b">
                    <a:lnL>
                      <a:noFill/>
                    </a:lnL>
                    <a:lnR>
                      <a:noFill/>
                    </a:lnR>
                    <a:lnT>
                      <a:noFill/>
                    </a:lnT>
                    <a:lnB>
                      <a:noFill/>
                    </a:lnB>
                  </a:tcPr>
                </a:tc>
                <a:tc>
                  <a:txBody>
                    <a:bodyPr/>
                    <a:lstStyle/>
                    <a:p>
                      <a:pPr algn="r" fontAlgn="b"/>
                      <a:r>
                        <a:rPr lang="en-ZA" sz="1100" b="0" i="0" u="none" strike="noStrike" dirty="0">
                          <a:solidFill>
                            <a:schemeClr val="bg1"/>
                          </a:solidFill>
                          <a:effectLst/>
                          <a:latin typeface="Calibri" panose="020F0502020204030204" pitchFamily="34" charset="0"/>
                        </a:rPr>
                        <a:t>0.04%</a:t>
                      </a:r>
                    </a:p>
                  </a:txBody>
                  <a:tcPr marL="4763" marR="4763" marT="4763" marB="0" anchor="b">
                    <a:lnL>
                      <a:noFill/>
                    </a:lnL>
                    <a:lnR>
                      <a:noFill/>
                    </a:lnR>
                    <a:lnT>
                      <a:noFill/>
                    </a:lnT>
                    <a:lnB>
                      <a:noFill/>
                    </a:lnB>
                  </a:tcPr>
                </a:tc>
                <a:extLst>
                  <a:ext uri="{0D108BD9-81ED-4DB2-BD59-A6C34878D82A}">
                    <a16:rowId xmlns:a16="http://schemas.microsoft.com/office/drawing/2014/main" val="1234599144"/>
                  </a:ext>
                </a:extLst>
              </a:tr>
              <a:tr h="180975">
                <a:tc>
                  <a:txBody>
                    <a:bodyPr/>
                    <a:lstStyle/>
                    <a:p>
                      <a:pPr algn="l" fontAlgn="b"/>
                      <a:r>
                        <a:rPr lang="en-ZA" sz="1100" b="0" i="0" u="none" strike="noStrike">
                          <a:solidFill>
                            <a:schemeClr val="bg1"/>
                          </a:solidFill>
                          <a:effectLst/>
                          <a:latin typeface="Calibri" panose="020F0502020204030204" pitchFamily="34" charset="0"/>
                        </a:rPr>
                        <a:t>&lt;|endoftext|&gt;</a:t>
                      </a:r>
                    </a:p>
                  </a:txBody>
                  <a:tcPr marL="4763" marR="4763" marT="4763" marB="0" anchor="b">
                    <a:lnL>
                      <a:noFill/>
                    </a:lnL>
                    <a:lnR>
                      <a:noFill/>
                    </a:lnR>
                    <a:lnT>
                      <a:noFill/>
                    </a:lnT>
                    <a:lnB>
                      <a:noFill/>
                    </a:lnB>
                  </a:tcPr>
                </a:tc>
                <a:tc>
                  <a:txBody>
                    <a:bodyPr/>
                    <a:lstStyle/>
                    <a:p>
                      <a:pPr algn="r" fontAlgn="b"/>
                      <a:r>
                        <a:rPr lang="en-ZA" sz="1100" b="0" i="0" u="none" strike="noStrike" dirty="0">
                          <a:solidFill>
                            <a:schemeClr val="bg1"/>
                          </a:solidFill>
                          <a:effectLst/>
                          <a:latin typeface="Calibri" panose="020F0502020204030204" pitchFamily="34" charset="0"/>
                        </a:rPr>
                        <a:t>0.03%</a:t>
                      </a:r>
                    </a:p>
                  </a:txBody>
                  <a:tcPr marL="4763" marR="4763" marT="4763" marB="0" anchor="b">
                    <a:lnL>
                      <a:noFill/>
                    </a:lnL>
                    <a:lnR>
                      <a:noFill/>
                    </a:lnR>
                    <a:lnT>
                      <a:noFill/>
                    </a:lnT>
                    <a:lnB>
                      <a:noFill/>
                    </a:lnB>
                  </a:tcPr>
                </a:tc>
                <a:extLst>
                  <a:ext uri="{0D108BD9-81ED-4DB2-BD59-A6C34878D82A}">
                    <a16:rowId xmlns:a16="http://schemas.microsoft.com/office/drawing/2014/main" val="3755758990"/>
                  </a:ext>
                </a:extLst>
              </a:tr>
            </a:tbl>
          </a:graphicData>
        </a:graphic>
      </p:graphicFrame>
      <p:graphicFrame>
        <p:nvGraphicFramePr>
          <p:cNvPr id="27" name="Table 26">
            <a:extLst>
              <a:ext uri="{FF2B5EF4-FFF2-40B4-BE49-F238E27FC236}">
                <a16:creationId xmlns:a16="http://schemas.microsoft.com/office/drawing/2014/main" id="{43D5AD33-22B7-1E9D-43FD-2831B4AA56C2}"/>
              </a:ext>
            </a:extLst>
          </p:cNvPr>
          <p:cNvGraphicFramePr>
            <a:graphicFrameLocks noGrp="1"/>
          </p:cNvGraphicFramePr>
          <p:nvPr>
            <p:extLst>
              <p:ext uri="{D42A27DB-BD31-4B8C-83A1-F6EECF244321}">
                <p14:modId xmlns:p14="http://schemas.microsoft.com/office/powerpoint/2010/main" val="313090894"/>
              </p:ext>
            </p:extLst>
          </p:nvPr>
        </p:nvGraphicFramePr>
        <p:xfrm>
          <a:off x="5386111" y="1925765"/>
          <a:ext cx="923079" cy="1085850"/>
        </p:xfrm>
        <a:graphic>
          <a:graphicData uri="http://schemas.openxmlformats.org/drawingml/2006/table">
            <a:tbl>
              <a:tblPr/>
              <a:tblGrid>
                <a:gridCol w="642207">
                  <a:extLst>
                    <a:ext uri="{9D8B030D-6E8A-4147-A177-3AD203B41FA5}">
                      <a16:colId xmlns:a16="http://schemas.microsoft.com/office/drawing/2014/main" val="1818316511"/>
                    </a:ext>
                  </a:extLst>
                </a:gridCol>
                <a:gridCol w="280872">
                  <a:extLst>
                    <a:ext uri="{9D8B030D-6E8A-4147-A177-3AD203B41FA5}">
                      <a16:colId xmlns:a16="http://schemas.microsoft.com/office/drawing/2014/main" val="2218009991"/>
                    </a:ext>
                  </a:extLst>
                </a:gridCol>
              </a:tblGrid>
              <a:tr h="180975">
                <a:tc>
                  <a:txBody>
                    <a:bodyPr/>
                    <a:lstStyle/>
                    <a:p>
                      <a:pPr algn="l" fontAlgn="b"/>
                      <a:r>
                        <a:rPr lang="en-ZA" sz="1100" b="0" i="0" u="none" strike="noStrike">
                          <a:solidFill>
                            <a:schemeClr val="bg1"/>
                          </a:solidFill>
                          <a:effectLst/>
                          <a:latin typeface="Calibri" panose="020F0502020204030204" pitchFamily="34" charset="0"/>
                        </a:rPr>
                        <a:t> trust</a:t>
                      </a:r>
                    </a:p>
                  </a:txBody>
                  <a:tcPr marL="4763" marR="4763" marT="4763" marB="0" anchor="b">
                    <a:lnL>
                      <a:noFill/>
                    </a:lnL>
                    <a:lnR>
                      <a:noFill/>
                    </a:lnR>
                    <a:lnT>
                      <a:noFill/>
                    </a:lnT>
                    <a:lnB>
                      <a:noFill/>
                    </a:lnB>
                  </a:tcPr>
                </a:tc>
                <a:tc>
                  <a:txBody>
                    <a:bodyPr/>
                    <a:lstStyle/>
                    <a:p>
                      <a:pPr algn="r" fontAlgn="b"/>
                      <a:r>
                        <a:rPr lang="en-ZA" sz="1100" b="0" i="0" u="none" strike="noStrike">
                          <a:solidFill>
                            <a:schemeClr val="bg1"/>
                          </a:solidFill>
                          <a:effectLst/>
                          <a:latin typeface="Calibri" panose="020F0502020204030204" pitchFamily="34" charset="0"/>
                        </a:rPr>
                        <a:t>32%</a:t>
                      </a:r>
                    </a:p>
                  </a:txBody>
                  <a:tcPr marL="4763" marR="4763" marT="4763" marB="0" anchor="b">
                    <a:lnL>
                      <a:noFill/>
                    </a:lnL>
                    <a:lnR>
                      <a:noFill/>
                    </a:lnR>
                    <a:lnT>
                      <a:noFill/>
                    </a:lnT>
                    <a:lnB>
                      <a:noFill/>
                    </a:lnB>
                  </a:tcPr>
                </a:tc>
                <a:extLst>
                  <a:ext uri="{0D108BD9-81ED-4DB2-BD59-A6C34878D82A}">
                    <a16:rowId xmlns:a16="http://schemas.microsoft.com/office/drawing/2014/main" val="3506796495"/>
                  </a:ext>
                </a:extLst>
              </a:tr>
              <a:tr h="180975">
                <a:tc>
                  <a:txBody>
                    <a:bodyPr/>
                    <a:lstStyle/>
                    <a:p>
                      <a:pPr algn="l" fontAlgn="b"/>
                      <a:r>
                        <a:rPr lang="en-ZA" sz="1100" b="0" i="0" u="none" strike="noStrike">
                          <a:solidFill>
                            <a:schemeClr val="bg1"/>
                          </a:solidFill>
                          <a:effectLst/>
                          <a:latin typeface="Calibri" panose="020F0502020204030204" pitchFamily="34" charset="0"/>
                        </a:rPr>
                        <a:t> peace</a:t>
                      </a:r>
                    </a:p>
                  </a:txBody>
                  <a:tcPr marL="4763" marR="4763" marT="4763" marB="0" anchor="b">
                    <a:lnL>
                      <a:noFill/>
                    </a:lnL>
                    <a:lnR>
                      <a:noFill/>
                    </a:lnR>
                    <a:lnT>
                      <a:noFill/>
                    </a:lnT>
                    <a:lnB>
                      <a:noFill/>
                    </a:lnB>
                  </a:tcPr>
                </a:tc>
                <a:tc>
                  <a:txBody>
                    <a:bodyPr/>
                    <a:lstStyle/>
                    <a:p>
                      <a:pPr algn="r" fontAlgn="b"/>
                      <a:r>
                        <a:rPr lang="en-ZA" sz="1100" b="0" i="0" u="none" strike="noStrike">
                          <a:solidFill>
                            <a:schemeClr val="bg1"/>
                          </a:solidFill>
                          <a:effectLst/>
                          <a:latin typeface="Calibri" panose="020F0502020204030204" pitchFamily="34" charset="0"/>
                        </a:rPr>
                        <a:t>11%</a:t>
                      </a:r>
                    </a:p>
                  </a:txBody>
                  <a:tcPr marL="4763" marR="4763" marT="4763" marB="0" anchor="b">
                    <a:lnL>
                      <a:noFill/>
                    </a:lnL>
                    <a:lnR>
                      <a:noFill/>
                    </a:lnR>
                    <a:lnT>
                      <a:noFill/>
                    </a:lnT>
                    <a:lnB>
                      <a:noFill/>
                    </a:lnB>
                  </a:tcPr>
                </a:tc>
                <a:extLst>
                  <a:ext uri="{0D108BD9-81ED-4DB2-BD59-A6C34878D82A}">
                    <a16:rowId xmlns:a16="http://schemas.microsoft.com/office/drawing/2014/main" val="558596281"/>
                  </a:ext>
                </a:extLst>
              </a:tr>
              <a:tr h="180975">
                <a:tc>
                  <a:txBody>
                    <a:bodyPr/>
                    <a:lstStyle/>
                    <a:p>
                      <a:pPr algn="l" fontAlgn="b"/>
                      <a:r>
                        <a:rPr lang="en-ZA" sz="1100" b="0" i="0" u="none" strike="noStrike" dirty="0">
                          <a:solidFill>
                            <a:schemeClr val="bg1"/>
                          </a:solidFill>
                          <a:effectLst/>
                          <a:latin typeface="Calibri" panose="020F0502020204030204" pitchFamily="34" charset="0"/>
                        </a:rPr>
                        <a:t> loyalty</a:t>
                      </a:r>
                    </a:p>
                  </a:txBody>
                  <a:tcPr marL="4763" marR="4763" marT="4763" marB="0" anchor="b">
                    <a:lnL>
                      <a:noFill/>
                    </a:lnL>
                    <a:lnR>
                      <a:noFill/>
                    </a:lnR>
                    <a:lnT>
                      <a:noFill/>
                    </a:lnT>
                    <a:lnB>
                      <a:noFill/>
                    </a:lnB>
                  </a:tcPr>
                </a:tc>
                <a:tc>
                  <a:txBody>
                    <a:bodyPr/>
                    <a:lstStyle/>
                    <a:p>
                      <a:pPr algn="r" fontAlgn="b"/>
                      <a:r>
                        <a:rPr lang="en-ZA" sz="1100" b="0" i="0" u="none" strike="noStrike" dirty="0">
                          <a:solidFill>
                            <a:schemeClr val="bg1"/>
                          </a:solidFill>
                          <a:effectLst/>
                          <a:latin typeface="Calibri" panose="020F0502020204030204" pitchFamily="34" charset="0"/>
                        </a:rPr>
                        <a:t>10%</a:t>
                      </a:r>
                    </a:p>
                  </a:txBody>
                  <a:tcPr marL="4763" marR="4763" marT="4763" marB="0" anchor="b">
                    <a:lnL>
                      <a:noFill/>
                    </a:lnL>
                    <a:lnR>
                      <a:noFill/>
                    </a:lnR>
                    <a:lnT>
                      <a:noFill/>
                    </a:lnT>
                    <a:lnB>
                      <a:noFill/>
                    </a:lnB>
                  </a:tcPr>
                </a:tc>
                <a:extLst>
                  <a:ext uri="{0D108BD9-81ED-4DB2-BD59-A6C34878D82A}">
                    <a16:rowId xmlns:a16="http://schemas.microsoft.com/office/drawing/2014/main" val="28747518"/>
                  </a:ext>
                </a:extLst>
              </a:tr>
              <a:tr h="180975">
                <a:tc>
                  <a:txBody>
                    <a:bodyPr/>
                    <a:lstStyle/>
                    <a:p>
                      <a:pPr algn="l" fontAlgn="b"/>
                      <a:r>
                        <a:rPr lang="en-ZA" sz="1100" b="0" i="0" u="none" strike="noStrike">
                          <a:solidFill>
                            <a:schemeClr val="bg1"/>
                          </a:solidFill>
                          <a:effectLst/>
                          <a:latin typeface="Calibri" panose="020F0502020204030204" pitchFamily="34" charset="0"/>
                        </a:rPr>
                        <a:t> calm</a:t>
                      </a:r>
                    </a:p>
                  </a:txBody>
                  <a:tcPr marL="4763" marR="4763" marT="4763" marB="0" anchor="b">
                    <a:lnL>
                      <a:noFill/>
                    </a:lnL>
                    <a:lnR>
                      <a:noFill/>
                    </a:lnR>
                    <a:lnT>
                      <a:noFill/>
                    </a:lnT>
                    <a:lnB>
                      <a:noFill/>
                    </a:lnB>
                  </a:tcPr>
                </a:tc>
                <a:tc>
                  <a:txBody>
                    <a:bodyPr/>
                    <a:lstStyle/>
                    <a:p>
                      <a:pPr algn="r" fontAlgn="b"/>
                      <a:r>
                        <a:rPr lang="en-ZA" sz="1100" b="0" i="0" u="none" strike="noStrike" dirty="0">
                          <a:solidFill>
                            <a:schemeClr val="bg1"/>
                          </a:solidFill>
                          <a:effectLst/>
                          <a:latin typeface="Calibri" panose="020F0502020204030204" pitchFamily="34" charset="0"/>
                        </a:rPr>
                        <a:t>8%</a:t>
                      </a:r>
                    </a:p>
                  </a:txBody>
                  <a:tcPr marL="4763" marR="4763" marT="4763" marB="0" anchor="b">
                    <a:lnL>
                      <a:noFill/>
                    </a:lnL>
                    <a:lnR>
                      <a:noFill/>
                    </a:lnR>
                    <a:lnT>
                      <a:noFill/>
                    </a:lnT>
                    <a:lnB>
                      <a:noFill/>
                    </a:lnB>
                  </a:tcPr>
                </a:tc>
                <a:extLst>
                  <a:ext uri="{0D108BD9-81ED-4DB2-BD59-A6C34878D82A}">
                    <a16:rowId xmlns:a16="http://schemas.microsoft.com/office/drawing/2014/main" val="1660818209"/>
                  </a:ext>
                </a:extLst>
              </a:tr>
              <a:tr h="180975">
                <a:tc>
                  <a:txBody>
                    <a:bodyPr/>
                    <a:lstStyle/>
                    <a:p>
                      <a:pPr algn="l" fontAlgn="b"/>
                      <a:r>
                        <a:rPr lang="en-ZA" sz="1100" b="0" i="0" u="none" strike="noStrike" dirty="0">
                          <a:solidFill>
                            <a:schemeClr val="bg1"/>
                          </a:solidFill>
                          <a:effectLst/>
                          <a:latin typeface="Calibri" panose="020F0502020204030204" pitchFamily="34" charset="0"/>
                        </a:rPr>
                        <a:t> depth</a:t>
                      </a:r>
                    </a:p>
                  </a:txBody>
                  <a:tcPr marL="4763" marR="4763" marT="4763" marB="0" anchor="b">
                    <a:lnL>
                      <a:noFill/>
                    </a:lnL>
                    <a:lnR>
                      <a:noFill/>
                    </a:lnR>
                    <a:lnT>
                      <a:noFill/>
                    </a:lnT>
                    <a:lnB>
                      <a:noFill/>
                    </a:lnB>
                  </a:tcPr>
                </a:tc>
                <a:tc>
                  <a:txBody>
                    <a:bodyPr/>
                    <a:lstStyle/>
                    <a:p>
                      <a:pPr algn="r" fontAlgn="b"/>
                      <a:r>
                        <a:rPr lang="en-ZA" sz="1100" b="0" i="0" u="none" strike="noStrike" dirty="0">
                          <a:solidFill>
                            <a:schemeClr val="bg1"/>
                          </a:solidFill>
                          <a:effectLst/>
                          <a:latin typeface="Calibri" panose="020F0502020204030204" pitchFamily="34" charset="0"/>
                        </a:rPr>
                        <a:t>7%</a:t>
                      </a:r>
                    </a:p>
                  </a:txBody>
                  <a:tcPr marL="4763" marR="4763" marT="4763" marB="0" anchor="b">
                    <a:lnL>
                      <a:noFill/>
                    </a:lnL>
                    <a:lnR>
                      <a:noFill/>
                    </a:lnR>
                    <a:lnT>
                      <a:noFill/>
                    </a:lnT>
                    <a:lnB>
                      <a:noFill/>
                    </a:lnB>
                  </a:tcPr>
                </a:tc>
                <a:extLst>
                  <a:ext uri="{0D108BD9-81ED-4DB2-BD59-A6C34878D82A}">
                    <a16:rowId xmlns:a16="http://schemas.microsoft.com/office/drawing/2014/main" val="2491302128"/>
                  </a:ext>
                </a:extLst>
              </a:tr>
              <a:tr h="180975">
                <a:tc>
                  <a:txBody>
                    <a:bodyPr/>
                    <a:lstStyle/>
                    <a:p>
                      <a:pPr algn="l" fontAlgn="b"/>
                      <a:r>
                        <a:rPr lang="en-ZA" sz="1100" b="1" i="0" u="none" strike="noStrike" dirty="0">
                          <a:solidFill>
                            <a:srgbClr val="CF4773"/>
                          </a:solidFill>
                          <a:effectLst/>
                          <a:latin typeface="Calibri" panose="020F0502020204030204" pitchFamily="34" charset="0"/>
                        </a:rPr>
                        <a:t> se</a:t>
                      </a:r>
                    </a:p>
                  </a:txBody>
                  <a:tcPr marL="4763" marR="4763" marT="4763" marB="0" anchor="b">
                    <a:lnL>
                      <a:noFill/>
                    </a:lnL>
                    <a:lnR>
                      <a:noFill/>
                    </a:lnR>
                    <a:lnT>
                      <a:noFill/>
                    </a:lnT>
                    <a:lnB>
                      <a:noFill/>
                    </a:lnB>
                  </a:tcPr>
                </a:tc>
                <a:tc>
                  <a:txBody>
                    <a:bodyPr/>
                    <a:lstStyle/>
                    <a:p>
                      <a:pPr algn="r" fontAlgn="b"/>
                      <a:r>
                        <a:rPr lang="en-ZA" sz="1100" b="1" i="0" u="none" strike="noStrike" dirty="0">
                          <a:solidFill>
                            <a:srgbClr val="CF4773"/>
                          </a:solidFill>
                          <a:effectLst/>
                          <a:latin typeface="Calibri" panose="020F0502020204030204" pitchFamily="34" charset="0"/>
                        </a:rPr>
                        <a:t>3%</a:t>
                      </a:r>
                    </a:p>
                  </a:txBody>
                  <a:tcPr marL="4763" marR="4763" marT="4763" marB="0" anchor="b">
                    <a:lnL>
                      <a:noFill/>
                    </a:lnL>
                    <a:lnR>
                      <a:noFill/>
                    </a:lnR>
                    <a:lnT>
                      <a:noFill/>
                    </a:lnT>
                    <a:lnB>
                      <a:noFill/>
                    </a:lnB>
                  </a:tcPr>
                </a:tc>
                <a:extLst>
                  <a:ext uri="{0D108BD9-81ED-4DB2-BD59-A6C34878D82A}">
                    <a16:rowId xmlns:a16="http://schemas.microsoft.com/office/drawing/2014/main" val="3691002520"/>
                  </a:ext>
                </a:extLst>
              </a:tr>
            </a:tbl>
          </a:graphicData>
        </a:graphic>
      </p:graphicFrame>
      <p:graphicFrame>
        <p:nvGraphicFramePr>
          <p:cNvPr id="29" name="Table 28">
            <a:extLst>
              <a:ext uri="{FF2B5EF4-FFF2-40B4-BE49-F238E27FC236}">
                <a16:creationId xmlns:a16="http://schemas.microsoft.com/office/drawing/2014/main" id="{210EDA0F-AA80-3845-7DDA-7452140067D8}"/>
              </a:ext>
            </a:extLst>
          </p:cNvPr>
          <p:cNvGraphicFramePr>
            <a:graphicFrameLocks noGrp="1"/>
          </p:cNvGraphicFramePr>
          <p:nvPr>
            <p:extLst>
              <p:ext uri="{D42A27DB-BD31-4B8C-83A1-F6EECF244321}">
                <p14:modId xmlns:p14="http://schemas.microsoft.com/office/powerpoint/2010/main" val="553399714"/>
              </p:ext>
            </p:extLst>
          </p:nvPr>
        </p:nvGraphicFramePr>
        <p:xfrm>
          <a:off x="6558146" y="2016252"/>
          <a:ext cx="1097985" cy="904875"/>
        </p:xfrm>
        <a:graphic>
          <a:graphicData uri="http://schemas.openxmlformats.org/drawingml/2006/table">
            <a:tbl>
              <a:tblPr/>
              <a:tblGrid>
                <a:gridCol w="642550">
                  <a:extLst>
                    <a:ext uri="{9D8B030D-6E8A-4147-A177-3AD203B41FA5}">
                      <a16:colId xmlns:a16="http://schemas.microsoft.com/office/drawing/2014/main" val="3726182085"/>
                    </a:ext>
                  </a:extLst>
                </a:gridCol>
                <a:gridCol w="455435">
                  <a:extLst>
                    <a:ext uri="{9D8B030D-6E8A-4147-A177-3AD203B41FA5}">
                      <a16:colId xmlns:a16="http://schemas.microsoft.com/office/drawing/2014/main" val="2201756371"/>
                    </a:ext>
                  </a:extLst>
                </a:gridCol>
              </a:tblGrid>
              <a:tr h="180975">
                <a:tc>
                  <a:txBody>
                    <a:bodyPr/>
                    <a:lstStyle/>
                    <a:p>
                      <a:pPr algn="l" fontAlgn="b"/>
                      <a:r>
                        <a:rPr lang="en-ZA" sz="1100" b="1" i="0" u="none" strike="noStrike" dirty="0">
                          <a:solidFill>
                            <a:srgbClr val="CF4773"/>
                          </a:solidFill>
                          <a:effectLst/>
                          <a:latin typeface="Calibri" panose="020F0502020204030204" pitchFamily="34" charset="0"/>
                        </a:rPr>
                        <a:t>ren</a:t>
                      </a:r>
                    </a:p>
                  </a:txBody>
                  <a:tcPr marL="4763" marR="4763" marT="4763" marB="0" anchor="b">
                    <a:lnL>
                      <a:noFill/>
                    </a:lnL>
                    <a:lnR>
                      <a:noFill/>
                    </a:lnR>
                    <a:lnT>
                      <a:noFill/>
                    </a:lnT>
                    <a:lnB>
                      <a:noFill/>
                    </a:lnB>
                  </a:tcPr>
                </a:tc>
                <a:tc>
                  <a:txBody>
                    <a:bodyPr/>
                    <a:lstStyle/>
                    <a:p>
                      <a:pPr algn="r" fontAlgn="b"/>
                      <a:r>
                        <a:rPr lang="en-ZA" sz="1100" b="1" i="0" u="none" strike="noStrike" dirty="0">
                          <a:solidFill>
                            <a:srgbClr val="CF4773"/>
                          </a:solidFill>
                          <a:effectLst/>
                          <a:latin typeface="Calibri" panose="020F0502020204030204" pitchFamily="34" charset="0"/>
                        </a:rPr>
                        <a:t>100%</a:t>
                      </a:r>
                    </a:p>
                  </a:txBody>
                  <a:tcPr marL="4763" marR="4763" marT="4763" marB="0" anchor="b">
                    <a:lnL>
                      <a:noFill/>
                    </a:lnL>
                    <a:lnR>
                      <a:noFill/>
                    </a:lnR>
                    <a:lnT>
                      <a:noFill/>
                    </a:lnT>
                    <a:lnB>
                      <a:noFill/>
                    </a:lnB>
                  </a:tcPr>
                </a:tc>
                <a:extLst>
                  <a:ext uri="{0D108BD9-81ED-4DB2-BD59-A6C34878D82A}">
                    <a16:rowId xmlns:a16="http://schemas.microsoft.com/office/drawing/2014/main" val="3121295939"/>
                  </a:ext>
                </a:extLst>
              </a:tr>
              <a:tr h="180975">
                <a:tc>
                  <a:txBody>
                    <a:bodyPr/>
                    <a:lstStyle/>
                    <a:p>
                      <a:pPr algn="l" fontAlgn="b"/>
                      <a:r>
                        <a:rPr lang="en-ZA" sz="1100" b="0" i="0" u="none" strike="noStrike">
                          <a:solidFill>
                            <a:schemeClr val="bg1"/>
                          </a:solidFill>
                          <a:effectLst/>
                          <a:latin typeface="Calibri" panose="020F0502020204030204" pitchFamily="34" charset="0"/>
                        </a:rPr>
                        <a:t>rene</a:t>
                      </a:r>
                    </a:p>
                  </a:txBody>
                  <a:tcPr marL="4763" marR="4763" marT="4763" marB="0" anchor="b">
                    <a:lnL>
                      <a:noFill/>
                    </a:lnL>
                    <a:lnR>
                      <a:noFill/>
                    </a:lnR>
                    <a:lnT>
                      <a:noFill/>
                    </a:lnT>
                    <a:lnB>
                      <a:noFill/>
                    </a:lnB>
                  </a:tcPr>
                </a:tc>
                <a:tc>
                  <a:txBody>
                    <a:bodyPr/>
                    <a:lstStyle/>
                    <a:p>
                      <a:pPr algn="r" fontAlgn="b"/>
                      <a:r>
                        <a:rPr lang="en-ZA" sz="1100" b="0" i="0" u="none" strike="noStrike">
                          <a:solidFill>
                            <a:schemeClr val="bg1"/>
                          </a:solidFill>
                          <a:effectLst/>
                          <a:latin typeface="Calibri" panose="020F0502020204030204" pitchFamily="34" charset="0"/>
                        </a:rPr>
                        <a:t>0%</a:t>
                      </a:r>
                    </a:p>
                  </a:txBody>
                  <a:tcPr marL="4763" marR="4763" marT="4763" marB="0" anchor="b">
                    <a:lnL>
                      <a:noFill/>
                    </a:lnL>
                    <a:lnR>
                      <a:noFill/>
                    </a:lnR>
                    <a:lnT>
                      <a:noFill/>
                    </a:lnT>
                    <a:lnB>
                      <a:noFill/>
                    </a:lnB>
                  </a:tcPr>
                </a:tc>
                <a:extLst>
                  <a:ext uri="{0D108BD9-81ED-4DB2-BD59-A6C34878D82A}">
                    <a16:rowId xmlns:a16="http://schemas.microsoft.com/office/drawing/2014/main" val="3593028572"/>
                  </a:ext>
                </a:extLst>
              </a:tr>
              <a:tr h="180975">
                <a:tc>
                  <a:txBody>
                    <a:bodyPr/>
                    <a:lstStyle/>
                    <a:p>
                      <a:pPr algn="l" fontAlgn="b"/>
                      <a:r>
                        <a:rPr lang="en-ZA" sz="1100" b="0" i="0" u="none" strike="noStrike" dirty="0">
                          <a:solidFill>
                            <a:schemeClr val="bg1"/>
                          </a:solidFill>
                          <a:effectLst/>
                          <a:latin typeface="Calibri" panose="020F0502020204030204" pitchFamily="34" charset="0"/>
                        </a:rPr>
                        <a:t>rent</a:t>
                      </a:r>
                    </a:p>
                  </a:txBody>
                  <a:tcPr marL="4763" marR="4763" marT="4763" marB="0" anchor="b">
                    <a:lnL>
                      <a:noFill/>
                    </a:lnL>
                    <a:lnR>
                      <a:noFill/>
                    </a:lnR>
                    <a:lnT>
                      <a:noFill/>
                    </a:lnT>
                    <a:lnB>
                      <a:noFill/>
                    </a:lnB>
                  </a:tcPr>
                </a:tc>
                <a:tc>
                  <a:txBody>
                    <a:bodyPr/>
                    <a:lstStyle/>
                    <a:p>
                      <a:pPr algn="r" fontAlgn="b"/>
                      <a:r>
                        <a:rPr lang="en-ZA" sz="1100" b="0" i="0" u="none" strike="noStrike" dirty="0">
                          <a:solidFill>
                            <a:schemeClr val="bg1"/>
                          </a:solidFill>
                          <a:effectLst/>
                          <a:latin typeface="Calibri" panose="020F0502020204030204" pitchFamily="34" charset="0"/>
                        </a:rPr>
                        <a:t>0.04%</a:t>
                      </a:r>
                    </a:p>
                  </a:txBody>
                  <a:tcPr marL="4763" marR="4763" marT="4763" marB="0" anchor="b">
                    <a:lnL>
                      <a:noFill/>
                    </a:lnL>
                    <a:lnR>
                      <a:noFill/>
                    </a:lnR>
                    <a:lnT>
                      <a:noFill/>
                    </a:lnT>
                    <a:lnB>
                      <a:noFill/>
                    </a:lnB>
                  </a:tcPr>
                </a:tc>
                <a:extLst>
                  <a:ext uri="{0D108BD9-81ED-4DB2-BD59-A6C34878D82A}">
                    <a16:rowId xmlns:a16="http://schemas.microsoft.com/office/drawing/2014/main" val="243871490"/>
                  </a:ext>
                </a:extLst>
              </a:tr>
              <a:tr h="180975">
                <a:tc>
                  <a:txBody>
                    <a:bodyPr/>
                    <a:lstStyle/>
                    <a:p>
                      <a:pPr algn="l" fontAlgn="b"/>
                      <a:r>
                        <a:rPr lang="en-ZA" sz="800" b="0" i="0" u="none" strike="noStrike" dirty="0">
                          <a:solidFill>
                            <a:schemeClr val="bg1"/>
                          </a:solidFill>
                          <a:effectLst/>
                          <a:latin typeface="Calibri" panose="020F0502020204030204" pitchFamily="34" charset="0"/>
                        </a:rPr>
                        <a:t>&lt;|</a:t>
                      </a:r>
                      <a:r>
                        <a:rPr lang="en-ZA" sz="800" b="0" i="0" u="none" strike="noStrike" dirty="0" err="1">
                          <a:solidFill>
                            <a:schemeClr val="bg1"/>
                          </a:solidFill>
                          <a:effectLst/>
                          <a:latin typeface="Calibri" panose="020F0502020204030204" pitchFamily="34" charset="0"/>
                        </a:rPr>
                        <a:t>endoftext</a:t>
                      </a:r>
                      <a:r>
                        <a:rPr lang="en-ZA" sz="800" b="0" i="0" u="none" strike="noStrike" dirty="0">
                          <a:solidFill>
                            <a:schemeClr val="bg1"/>
                          </a:solidFill>
                          <a:effectLst/>
                          <a:latin typeface="Calibri" panose="020F0502020204030204" pitchFamily="34" charset="0"/>
                        </a:rPr>
                        <a:t>|&gt;</a:t>
                      </a:r>
                    </a:p>
                  </a:txBody>
                  <a:tcPr marL="4763" marR="4763" marT="4763" marB="0" anchor="b">
                    <a:lnL>
                      <a:noFill/>
                    </a:lnL>
                    <a:lnR>
                      <a:noFill/>
                    </a:lnR>
                    <a:lnT>
                      <a:noFill/>
                    </a:lnT>
                    <a:lnB>
                      <a:noFill/>
                    </a:lnB>
                  </a:tcPr>
                </a:tc>
                <a:tc>
                  <a:txBody>
                    <a:bodyPr/>
                    <a:lstStyle/>
                    <a:p>
                      <a:pPr algn="r" fontAlgn="b"/>
                      <a:r>
                        <a:rPr lang="en-ZA" sz="1100" b="0" i="0" u="none" strike="noStrike">
                          <a:solidFill>
                            <a:schemeClr val="bg1"/>
                          </a:solidFill>
                          <a:effectLst/>
                          <a:latin typeface="Calibri" panose="020F0502020204030204" pitchFamily="34" charset="0"/>
                        </a:rPr>
                        <a:t>0.01%</a:t>
                      </a:r>
                    </a:p>
                  </a:txBody>
                  <a:tcPr marL="4763" marR="4763" marT="4763" marB="0" anchor="b">
                    <a:lnL>
                      <a:noFill/>
                    </a:lnL>
                    <a:lnR>
                      <a:noFill/>
                    </a:lnR>
                    <a:lnT>
                      <a:noFill/>
                    </a:lnT>
                    <a:lnB>
                      <a:noFill/>
                    </a:lnB>
                  </a:tcPr>
                </a:tc>
                <a:extLst>
                  <a:ext uri="{0D108BD9-81ED-4DB2-BD59-A6C34878D82A}">
                    <a16:rowId xmlns:a16="http://schemas.microsoft.com/office/drawing/2014/main" val="1725357906"/>
                  </a:ext>
                </a:extLst>
              </a:tr>
              <a:tr h="180975">
                <a:tc>
                  <a:txBody>
                    <a:bodyPr/>
                    <a:lstStyle/>
                    <a:p>
                      <a:pPr algn="l" fontAlgn="b"/>
                      <a:r>
                        <a:rPr lang="en-ZA" sz="1100" b="0" i="0" u="none" strike="noStrike" dirty="0">
                          <a:solidFill>
                            <a:schemeClr val="bg1"/>
                          </a:solidFill>
                          <a:effectLst/>
                          <a:latin typeface="Calibri" panose="020F0502020204030204" pitchFamily="34" charset="0"/>
                        </a:rPr>
                        <a:t>re</a:t>
                      </a:r>
                    </a:p>
                  </a:txBody>
                  <a:tcPr marL="4763" marR="4763" marT="4763" marB="0" anchor="b">
                    <a:lnL>
                      <a:noFill/>
                    </a:lnL>
                    <a:lnR>
                      <a:noFill/>
                    </a:lnR>
                    <a:lnT>
                      <a:noFill/>
                    </a:lnT>
                    <a:lnB>
                      <a:noFill/>
                    </a:lnB>
                  </a:tcPr>
                </a:tc>
                <a:tc>
                  <a:txBody>
                    <a:bodyPr/>
                    <a:lstStyle/>
                    <a:p>
                      <a:pPr algn="r" fontAlgn="b"/>
                      <a:r>
                        <a:rPr lang="en-ZA" sz="1100" b="0" i="0" u="none" strike="noStrike" dirty="0">
                          <a:solidFill>
                            <a:schemeClr val="bg1"/>
                          </a:solidFill>
                          <a:effectLst/>
                          <a:latin typeface="Calibri" panose="020F0502020204030204" pitchFamily="34" charset="0"/>
                        </a:rPr>
                        <a:t>0.002%</a:t>
                      </a:r>
                    </a:p>
                  </a:txBody>
                  <a:tcPr marL="4763" marR="4763" marT="4763" marB="0" anchor="b">
                    <a:lnL>
                      <a:noFill/>
                    </a:lnL>
                    <a:lnR>
                      <a:noFill/>
                    </a:lnR>
                    <a:lnT>
                      <a:noFill/>
                    </a:lnT>
                    <a:lnB>
                      <a:noFill/>
                    </a:lnB>
                  </a:tcPr>
                </a:tc>
                <a:extLst>
                  <a:ext uri="{0D108BD9-81ED-4DB2-BD59-A6C34878D82A}">
                    <a16:rowId xmlns:a16="http://schemas.microsoft.com/office/drawing/2014/main" val="2193720333"/>
                  </a:ext>
                </a:extLst>
              </a:tr>
            </a:tbl>
          </a:graphicData>
        </a:graphic>
      </p:graphicFrame>
      <p:graphicFrame>
        <p:nvGraphicFramePr>
          <p:cNvPr id="31" name="Table 30">
            <a:extLst>
              <a:ext uri="{FF2B5EF4-FFF2-40B4-BE49-F238E27FC236}">
                <a16:creationId xmlns:a16="http://schemas.microsoft.com/office/drawing/2014/main" id="{289890B4-3F6B-2976-CE56-60BCDC5FC275}"/>
              </a:ext>
            </a:extLst>
          </p:cNvPr>
          <p:cNvGraphicFramePr>
            <a:graphicFrameLocks noGrp="1"/>
          </p:cNvGraphicFramePr>
          <p:nvPr>
            <p:extLst>
              <p:ext uri="{D42A27DB-BD31-4B8C-83A1-F6EECF244321}">
                <p14:modId xmlns:p14="http://schemas.microsoft.com/office/powerpoint/2010/main" val="2712064894"/>
              </p:ext>
            </p:extLst>
          </p:nvPr>
        </p:nvGraphicFramePr>
        <p:xfrm>
          <a:off x="7896828" y="2016253"/>
          <a:ext cx="1127134" cy="904875"/>
        </p:xfrm>
        <a:graphic>
          <a:graphicData uri="http://schemas.openxmlformats.org/drawingml/2006/table">
            <a:tbl>
              <a:tblPr/>
              <a:tblGrid>
                <a:gridCol w="665170">
                  <a:extLst>
                    <a:ext uri="{9D8B030D-6E8A-4147-A177-3AD203B41FA5}">
                      <a16:colId xmlns:a16="http://schemas.microsoft.com/office/drawing/2014/main" val="4241343746"/>
                    </a:ext>
                  </a:extLst>
                </a:gridCol>
                <a:gridCol w="461964">
                  <a:extLst>
                    <a:ext uri="{9D8B030D-6E8A-4147-A177-3AD203B41FA5}">
                      <a16:colId xmlns:a16="http://schemas.microsoft.com/office/drawing/2014/main" val="1878680416"/>
                    </a:ext>
                  </a:extLst>
                </a:gridCol>
              </a:tblGrid>
              <a:tr h="180975">
                <a:tc>
                  <a:txBody>
                    <a:bodyPr/>
                    <a:lstStyle/>
                    <a:p>
                      <a:pPr algn="l" fontAlgn="b"/>
                      <a:r>
                        <a:rPr lang="en-ZA" sz="1100" b="1" i="0" u="none" strike="noStrike" dirty="0" err="1">
                          <a:solidFill>
                            <a:srgbClr val="CF4773"/>
                          </a:solidFill>
                          <a:effectLst/>
                          <a:latin typeface="Calibri" panose="020F0502020204030204" pitchFamily="34" charset="0"/>
                        </a:rPr>
                        <a:t>ity</a:t>
                      </a:r>
                      <a:endParaRPr lang="en-ZA" sz="1100" b="1" i="0" u="none" strike="noStrike" dirty="0">
                        <a:solidFill>
                          <a:srgbClr val="CF4773"/>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r" fontAlgn="b"/>
                      <a:r>
                        <a:rPr lang="en-ZA" sz="1100" b="1" i="0" u="none" strike="noStrike" dirty="0">
                          <a:solidFill>
                            <a:srgbClr val="CF4773"/>
                          </a:solidFill>
                          <a:effectLst/>
                          <a:latin typeface="Calibri" panose="020F0502020204030204" pitchFamily="34" charset="0"/>
                        </a:rPr>
                        <a:t>100%</a:t>
                      </a:r>
                    </a:p>
                  </a:txBody>
                  <a:tcPr marL="4763" marR="4763" marT="4763" marB="0" anchor="b">
                    <a:lnL>
                      <a:noFill/>
                    </a:lnL>
                    <a:lnR>
                      <a:noFill/>
                    </a:lnR>
                    <a:lnT>
                      <a:noFill/>
                    </a:lnT>
                    <a:lnB>
                      <a:noFill/>
                    </a:lnB>
                  </a:tcPr>
                </a:tc>
                <a:extLst>
                  <a:ext uri="{0D108BD9-81ED-4DB2-BD59-A6C34878D82A}">
                    <a16:rowId xmlns:a16="http://schemas.microsoft.com/office/drawing/2014/main" val="327644389"/>
                  </a:ext>
                </a:extLst>
              </a:tr>
              <a:tr h="180975">
                <a:tc>
                  <a:txBody>
                    <a:bodyPr/>
                    <a:lstStyle/>
                    <a:p>
                      <a:pPr algn="l" fontAlgn="b"/>
                      <a:r>
                        <a:rPr lang="en-ZA" sz="1100" b="0" i="0" u="none" strike="noStrike">
                          <a:solidFill>
                            <a:schemeClr val="bg1"/>
                          </a:solidFill>
                          <a:effectLst/>
                          <a:latin typeface="Calibri" panose="020F0502020204030204" pitchFamily="34" charset="0"/>
                        </a:rPr>
                        <a:t>it</a:t>
                      </a:r>
                    </a:p>
                  </a:txBody>
                  <a:tcPr marL="4763" marR="4763" marT="4763" marB="0" anchor="b">
                    <a:lnL>
                      <a:noFill/>
                    </a:lnL>
                    <a:lnR>
                      <a:noFill/>
                    </a:lnR>
                    <a:lnT>
                      <a:noFill/>
                    </a:lnT>
                    <a:lnB>
                      <a:noFill/>
                    </a:lnB>
                  </a:tcPr>
                </a:tc>
                <a:tc>
                  <a:txBody>
                    <a:bodyPr/>
                    <a:lstStyle/>
                    <a:p>
                      <a:pPr algn="r" fontAlgn="b"/>
                      <a:r>
                        <a:rPr lang="en-ZA" sz="1100" b="0" i="0" u="none" strike="noStrike" dirty="0">
                          <a:solidFill>
                            <a:schemeClr val="bg1"/>
                          </a:solidFill>
                          <a:effectLst/>
                          <a:latin typeface="Calibri" panose="020F0502020204030204" pitchFamily="34" charset="0"/>
                        </a:rPr>
                        <a:t>0%</a:t>
                      </a:r>
                    </a:p>
                  </a:txBody>
                  <a:tcPr marL="4763" marR="4763" marT="4763" marB="0" anchor="b">
                    <a:lnL>
                      <a:noFill/>
                    </a:lnL>
                    <a:lnR>
                      <a:noFill/>
                    </a:lnR>
                    <a:lnT>
                      <a:noFill/>
                    </a:lnT>
                    <a:lnB>
                      <a:noFill/>
                    </a:lnB>
                  </a:tcPr>
                </a:tc>
                <a:extLst>
                  <a:ext uri="{0D108BD9-81ED-4DB2-BD59-A6C34878D82A}">
                    <a16:rowId xmlns:a16="http://schemas.microsoft.com/office/drawing/2014/main" val="1310424608"/>
                  </a:ext>
                </a:extLst>
              </a:tr>
              <a:tr h="180975">
                <a:tc>
                  <a:txBody>
                    <a:bodyPr/>
                    <a:lstStyle/>
                    <a:p>
                      <a:pPr algn="l" fontAlgn="b"/>
                      <a:r>
                        <a:rPr lang="en-ZA" sz="1100" b="0" i="0" u="none" strike="noStrike">
                          <a:solidFill>
                            <a:schemeClr val="bg1"/>
                          </a:solidFill>
                          <a:effectLst/>
                          <a:latin typeface="Calibri" panose="020F0502020204030204" pitchFamily="34" charset="0"/>
                        </a:rPr>
                        <a:t>i</a:t>
                      </a:r>
                    </a:p>
                  </a:txBody>
                  <a:tcPr marL="4763" marR="4763" marT="4763" marB="0" anchor="b">
                    <a:lnL>
                      <a:noFill/>
                    </a:lnL>
                    <a:lnR>
                      <a:noFill/>
                    </a:lnR>
                    <a:lnT>
                      <a:noFill/>
                    </a:lnT>
                    <a:lnB>
                      <a:noFill/>
                    </a:lnB>
                  </a:tcPr>
                </a:tc>
                <a:tc>
                  <a:txBody>
                    <a:bodyPr/>
                    <a:lstStyle/>
                    <a:p>
                      <a:pPr algn="r" fontAlgn="b"/>
                      <a:r>
                        <a:rPr lang="en-ZA" sz="1100" b="0" i="0" u="none" strike="noStrike" dirty="0">
                          <a:solidFill>
                            <a:schemeClr val="bg1"/>
                          </a:solidFill>
                          <a:effectLst/>
                          <a:latin typeface="Calibri" panose="020F0502020204030204" pitchFamily="34" charset="0"/>
                        </a:rPr>
                        <a:t>0.02%</a:t>
                      </a:r>
                    </a:p>
                  </a:txBody>
                  <a:tcPr marL="4763" marR="4763" marT="4763" marB="0" anchor="b">
                    <a:lnL>
                      <a:noFill/>
                    </a:lnL>
                    <a:lnR>
                      <a:noFill/>
                    </a:lnR>
                    <a:lnT>
                      <a:noFill/>
                    </a:lnT>
                    <a:lnB>
                      <a:noFill/>
                    </a:lnB>
                  </a:tcPr>
                </a:tc>
                <a:extLst>
                  <a:ext uri="{0D108BD9-81ED-4DB2-BD59-A6C34878D82A}">
                    <a16:rowId xmlns:a16="http://schemas.microsoft.com/office/drawing/2014/main" val="2431331815"/>
                  </a:ext>
                </a:extLst>
              </a:tr>
              <a:tr h="180975">
                <a:tc>
                  <a:txBody>
                    <a:bodyPr/>
                    <a:lstStyle/>
                    <a:p>
                      <a:pPr algn="l" fontAlgn="b"/>
                      <a:r>
                        <a:rPr lang="en-ZA" sz="800" b="0" i="0" u="none" strike="noStrike" dirty="0">
                          <a:solidFill>
                            <a:schemeClr val="bg1"/>
                          </a:solidFill>
                          <a:effectLst/>
                          <a:latin typeface="Calibri" panose="020F0502020204030204" pitchFamily="34" charset="0"/>
                        </a:rPr>
                        <a:t>&lt;|</a:t>
                      </a:r>
                      <a:r>
                        <a:rPr lang="en-ZA" sz="800" b="0" i="0" u="none" strike="noStrike" dirty="0" err="1">
                          <a:solidFill>
                            <a:schemeClr val="bg1"/>
                          </a:solidFill>
                          <a:effectLst/>
                          <a:latin typeface="Calibri" panose="020F0502020204030204" pitchFamily="34" charset="0"/>
                        </a:rPr>
                        <a:t>endoftext</a:t>
                      </a:r>
                      <a:r>
                        <a:rPr lang="en-ZA" sz="800" b="0" i="0" u="none" strike="noStrike" dirty="0">
                          <a:solidFill>
                            <a:schemeClr val="bg1"/>
                          </a:solidFill>
                          <a:effectLst/>
                          <a:latin typeface="Calibri" panose="020F0502020204030204" pitchFamily="34" charset="0"/>
                        </a:rPr>
                        <a:t>|&gt;</a:t>
                      </a:r>
                      <a:endParaRPr lang="en-ZA" sz="1100" b="0" i="0" u="none" strike="noStrike" dirty="0">
                        <a:solidFill>
                          <a:schemeClr val="bg1"/>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r" fontAlgn="b"/>
                      <a:r>
                        <a:rPr lang="en-ZA" sz="1100" b="0" i="0" u="none" strike="noStrike">
                          <a:solidFill>
                            <a:schemeClr val="bg1"/>
                          </a:solidFill>
                          <a:effectLst/>
                          <a:latin typeface="Calibri" panose="020F0502020204030204" pitchFamily="34" charset="0"/>
                        </a:rPr>
                        <a:t>0.01%</a:t>
                      </a:r>
                    </a:p>
                  </a:txBody>
                  <a:tcPr marL="4763" marR="4763" marT="4763" marB="0" anchor="b">
                    <a:lnL>
                      <a:noFill/>
                    </a:lnL>
                    <a:lnR>
                      <a:noFill/>
                    </a:lnR>
                    <a:lnT>
                      <a:noFill/>
                    </a:lnT>
                    <a:lnB>
                      <a:noFill/>
                    </a:lnB>
                  </a:tcPr>
                </a:tc>
                <a:extLst>
                  <a:ext uri="{0D108BD9-81ED-4DB2-BD59-A6C34878D82A}">
                    <a16:rowId xmlns:a16="http://schemas.microsoft.com/office/drawing/2014/main" val="706163239"/>
                  </a:ext>
                </a:extLst>
              </a:tr>
              <a:tr h="180975">
                <a:tc>
                  <a:txBody>
                    <a:bodyPr/>
                    <a:lstStyle/>
                    <a:p>
                      <a:pPr algn="l" fontAlgn="b"/>
                      <a:r>
                        <a:rPr lang="en-ZA" sz="1100" b="0" i="0" u="none" strike="noStrike">
                          <a:solidFill>
                            <a:schemeClr val="bg1"/>
                          </a:solidFill>
                          <a:effectLst/>
                          <a:latin typeface="Calibri" panose="020F0502020204030204" pitchFamily="34" charset="0"/>
                        </a:rPr>
                        <a:t>ety</a:t>
                      </a:r>
                    </a:p>
                  </a:txBody>
                  <a:tcPr marL="4763" marR="4763" marT="4763" marB="0" anchor="b">
                    <a:lnL>
                      <a:noFill/>
                    </a:lnL>
                    <a:lnR>
                      <a:noFill/>
                    </a:lnR>
                    <a:lnT>
                      <a:noFill/>
                    </a:lnT>
                    <a:lnB>
                      <a:noFill/>
                    </a:lnB>
                  </a:tcPr>
                </a:tc>
                <a:tc>
                  <a:txBody>
                    <a:bodyPr/>
                    <a:lstStyle/>
                    <a:p>
                      <a:pPr algn="r" fontAlgn="b"/>
                      <a:r>
                        <a:rPr lang="en-ZA" sz="1100" b="0" i="0" u="none" strike="noStrike" dirty="0">
                          <a:solidFill>
                            <a:schemeClr val="bg1"/>
                          </a:solidFill>
                          <a:effectLst/>
                          <a:latin typeface="Calibri" panose="020F0502020204030204" pitchFamily="34" charset="0"/>
                        </a:rPr>
                        <a:t>0.003%</a:t>
                      </a:r>
                    </a:p>
                  </a:txBody>
                  <a:tcPr marL="4763" marR="4763" marT="4763" marB="0" anchor="b">
                    <a:lnL>
                      <a:noFill/>
                    </a:lnL>
                    <a:lnR>
                      <a:noFill/>
                    </a:lnR>
                    <a:lnT>
                      <a:noFill/>
                    </a:lnT>
                    <a:lnB>
                      <a:noFill/>
                    </a:lnB>
                  </a:tcPr>
                </a:tc>
                <a:extLst>
                  <a:ext uri="{0D108BD9-81ED-4DB2-BD59-A6C34878D82A}">
                    <a16:rowId xmlns:a16="http://schemas.microsoft.com/office/drawing/2014/main" val="3936362110"/>
                  </a:ext>
                </a:extLst>
              </a:tr>
            </a:tbl>
          </a:graphicData>
        </a:graphic>
      </p:graphicFrame>
      <p:sp>
        <p:nvSpPr>
          <p:cNvPr id="32" name="Rectangle: Rounded Corners 31">
            <a:extLst>
              <a:ext uri="{FF2B5EF4-FFF2-40B4-BE49-F238E27FC236}">
                <a16:creationId xmlns:a16="http://schemas.microsoft.com/office/drawing/2014/main" id="{DBE230AB-945F-B88B-781E-0BF1CC9D8094}"/>
              </a:ext>
            </a:extLst>
          </p:cNvPr>
          <p:cNvSpPr/>
          <p:nvPr/>
        </p:nvSpPr>
        <p:spPr>
          <a:xfrm>
            <a:off x="5302814" y="1860575"/>
            <a:ext cx="3788228" cy="1249797"/>
          </a:xfrm>
          <a:prstGeom prst="roundRect">
            <a:avLst/>
          </a:prstGeom>
          <a:noFill/>
          <a:ln>
            <a:solidFill>
              <a:srgbClr val="94C97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graphicFrame>
        <p:nvGraphicFramePr>
          <p:cNvPr id="34" name="Table 33">
            <a:extLst>
              <a:ext uri="{FF2B5EF4-FFF2-40B4-BE49-F238E27FC236}">
                <a16:creationId xmlns:a16="http://schemas.microsoft.com/office/drawing/2014/main" id="{941EA750-CF0D-515B-98A8-1A9DEF739909}"/>
              </a:ext>
            </a:extLst>
          </p:cNvPr>
          <p:cNvGraphicFramePr>
            <a:graphicFrameLocks noGrp="1"/>
          </p:cNvGraphicFramePr>
          <p:nvPr>
            <p:extLst>
              <p:ext uri="{D42A27DB-BD31-4B8C-83A1-F6EECF244321}">
                <p14:modId xmlns:p14="http://schemas.microsoft.com/office/powerpoint/2010/main" val="3715927139"/>
              </p:ext>
            </p:extLst>
          </p:nvPr>
        </p:nvGraphicFramePr>
        <p:xfrm>
          <a:off x="120038" y="3393117"/>
          <a:ext cx="1295400" cy="904875"/>
        </p:xfrm>
        <a:graphic>
          <a:graphicData uri="http://schemas.openxmlformats.org/drawingml/2006/table">
            <a:tbl>
              <a:tblPr/>
              <a:tblGrid>
                <a:gridCol w="786106">
                  <a:extLst>
                    <a:ext uri="{9D8B030D-6E8A-4147-A177-3AD203B41FA5}">
                      <a16:colId xmlns:a16="http://schemas.microsoft.com/office/drawing/2014/main" val="805967535"/>
                    </a:ext>
                  </a:extLst>
                </a:gridCol>
                <a:gridCol w="509294">
                  <a:extLst>
                    <a:ext uri="{9D8B030D-6E8A-4147-A177-3AD203B41FA5}">
                      <a16:colId xmlns:a16="http://schemas.microsoft.com/office/drawing/2014/main" val="2946845069"/>
                    </a:ext>
                  </a:extLst>
                </a:gridCol>
              </a:tblGrid>
              <a:tr h="180975">
                <a:tc>
                  <a:txBody>
                    <a:bodyPr/>
                    <a:lstStyle/>
                    <a:p>
                      <a:pPr algn="l" fontAlgn="b"/>
                      <a:r>
                        <a:rPr lang="en-ZA" sz="1100" b="1" i="0" u="none" strike="noStrike" dirty="0">
                          <a:solidFill>
                            <a:srgbClr val="CF4773"/>
                          </a:solidFill>
                          <a:effectLst/>
                          <a:latin typeface="Calibri" panose="020F0502020204030204" pitchFamily="34" charset="0"/>
                        </a:rPr>
                        <a:t>,</a:t>
                      </a:r>
                    </a:p>
                  </a:txBody>
                  <a:tcPr marL="4763" marR="4763" marT="4763" marB="0" anchor="b">
                    <a:lnL>
                      <a:noFill/>
                    </a:lnL>
                    <a:lnR>
                      <a:noFill/>
                    </a:lnR>
                    <a:lnT>
                      <a:noFill/>
                    </a:lnT>
                    <a:lnB>
                      <a:noFill/>
                    </a:lnB>
                  </a:tcPr>
                </a:tc>
                <a:tc>
                  <a:txBody>
                    <a:bodyPr/>
                    <a:lstStyle/>
                    <a:p>
                      <a:pPr algn="r" fontAlgn="b"/>
                      <a:r>
                        <a:rPr lang="en-ZA" sz="1100" b="1" i="0" u="none" strike="noStrike" dirty="0">
                          <a:solidFill>
                            <a:srgbClr val="CF4773"/>
                          </a:solidFill>
                          <a:effectLst/>
                          <a:latin typeface="Calibri" panose="020F0502020204030204" pitchFamily="34" charset="0"/>
                        </a:rPr>
                        <a:t>70%</a:t>
                      </a:r>
                    </a:p>
                  </a:txBody>
                  <a:tcPr marL="4763" marR="4763" marT="4763" marB="0" anchor="b">
                    <a:lnL>
                      <a:noFill/>
                    </a:lnL>
                    <a:lnR>
                      <a:noFill/>
                    </a:lnR>
                    <a:lnT>
                      <a:noFill/>
                    </a:lnT>
                    <a:lnB>
                      <a:noFill/>
                    </a:lnB>
                  </a:tcPr>
                </a:tc>
                <a:extLst>
                  <a:ext uri="{0D108BD9-81ED-4DB2-BD59-A6C34878D82A}">
                    <a16:rowId xmlns:a16="http://schemas.microsoft.com/office/drawing/2014/main" val="3856010273"/>
                  </a:ext>
                </a:extLst>
              </a:tr>
              <a:tr h="180975">
                <a:tc>
                  <a:txBody>
                    <a:bodyPr/>
                    <a:lstStyle/>
                    <a:p>
                      <a:pPr algn="l" fontAlgn="b"/>
                      <a:r>
                        <a:rPr lang="en-ZA" sz="1100" b="0" i="0" u="none" strike="noStrike">
                          <a:solidFill>
                            <a:schemeClr val="bg1"/>
                          </a:solidFill>
                          <a:effectLst/>
                          <a:latin typeface="Calibri" panose="020F0502020204030204" pitchFamily="34" charset="0"/>
                        </a:rPr>
                        <a:t> and</a:t>
                      </a:r>
                    </a:p>
                  </a:txBody>
                  <a:tcPr marL="4763" marR="4763" marT="4763" marB="0" anchor="b">
                    <a:lnL>
                      <a:noFill/>
                    </a:lnL>
                    <a:lnR>
                      <a:noFill/>
                    </a:lnR>
                    <a:lnT>
                      <a:noFill/>
                    </a:lnT>
                    <a:lnB>
                      <a:noFill/>
                    </a:lnB>
                  </a:tcPr>
                </a:tc>
                <a:tc>
                  <a:txBody>
                    <a:bodyPr/>
                    <a:lstStyle/>
                    <a:p>
                      <a:pPr algn="r" fontAlgn="b"/>
                      <a:r>
                        <a:rPr lang="en-ZA" sz="1100" b="0" i="0" u="none" strike="noStrike">
                          <a:solidFill>
                            <a:schemeClr val="bg1"/>
                          </a:solidFill>
                          <a:effectLst/>
                          <a:latin typeface="Calibri" panose="020F0502020204030204" pitchFamily="34" charset="0"/>
                        </a:rPr>
                        <a:t>29%</a:t>
                      </a:r>
                    </a:p>
                  </a:txBody>
                  <a:tcPr marL="4763" marR="4763" marT="4763" marB="0" anchor="b">
                    <a:lnL>
                      <a:noFill/>
                    </a:lnL>
                    <a:lnR>
                      <a:noFill/>
                    </a:lnR>
                    <a:lnT>
                      <a:noFill/>
                    </a:lnT>
                    <a:lnB>
                      <a:noFill/>
                    </a:lnB>
                  </a:tcPr>
                </a:tc>
                <a:extLst>
                  <a:ext uri="{0D108BD9-81ED-4DB2-BD59-A6C34878D82A}">
                    <a16:rowId xmlns:a16="http://schemas.microsoft.com/office/drawing/2014/main" val="911617962"/>
                  </a:ext>
                </a:extLst>
              </a:tr>
              <a:tr h="180975">
                <a:tc>
                  <a:txBody>
                    <a:bodyPr/>
                    <a:lstStyle/>
                    <a:p>
                      <a:pPr algn="l" fontAlgn="b"/>
                      <a:r>
                        <a:rPr lang="en-ZA" sz="1100" b="0" i="0" u="none" strike="noStrike" dirty="0">
                          <a:solidFill>
                            <a:schemeClr val="bg1"/>
                          </a:solidFill>
                          <a:effectLst/>
                          <a:latin typeface="Calibri" panose="020F0502020204030204" pitchFamily="34" charset="0"/>
                        </a:rPr>
                        <a:t> &amp;</a:t>
                      </a:r>
                    </a:p>
                  </a:txBody>
                  <a:tcPr marL="4763" marR="4763" marT="4763" marB="0" anchor="b">
                    <a:lnL>
                      <a:noFill/>
                    </a:lnL>
                    <a:lnR>
                      <a:noFill/>
                    </a:lnR>
                    <a:lnT>
                      <a:noFill/>
                    </a:lnT>
                    <a:lnB>
                      <a:noFill/>
                    </a:lnB>
                  </a:tcPr>
                </a:tc>
                <a:tc>
                  <a:txBody>
                    <a:bodyPr/>
                    <a:lstStyle/>
                    <a:p>
                      <a:pPr algn="r" fontAlgn="b"/>
                      <a:r>
                        <a:rPr lang="en-ZA" sz="1100" b="0" i="0" u="none" strike="noStrike">
                          <a:solidFill>
                            <a:schemeClr val="bg1"/>
                          </a:solidFill>
                          <a:effectLst/>
                          <a:latin typeface="Calibri" panose="020F0502020204030204" pitchFamily="34" charset="0"/>
                        </a:rPr>
                        <a:t>0.08%</a:t>
                      </a:r>
                    </a:p>
                  </a:txBody>
                  <a:tcPr marL="4763" marR="4763" marT="4763" marB="0" anchor="b">
                    <a:lnL>
                      <a:noFill/>
                    </a:lnL>
                    <a:lnR>
                      <a:noFill/>
                    </a:lnR>
                    <a:lnT>
                      <a:noFill/>
                    </a:lnT>
                    <a:lnB>
                      <a:noFill/>
                    </a:lnB>
                  </a:tcPr>
                </a:tc>
                <a:extLst>
                  <a:ext uri="{0D108BD9-81ED-4DB2-BD59-A6C34878D82A}">
                    <a16:rowId xmlns:a16="http://schemas.microsoft.com/office/drawing/2014/main" val="818010026"/>
                  </a:ext>
                </a:extLst>
              </a:tr>
              <a:tr h="180975">
                <a:tc>
                  <a:txBody>
                    <a:bodyPr/>
                    <a:lstStyle/>
                    <a:p>
                      <a:pPr algn="l" fontAlgn="b"/>
                      <a:r>
                        <a:rPr lang="en-ZA" sz="1000" b="0" i="0" u="none" strike="noStrike" dirty="0">
                          <a:solidFill>
                            <a:schemeClr val="bg1"/>
                          </a:solidFill>
                          <a:effectLst/>
                          <a:latin typeface="Calibri" panose="020F0502020204030204" pitchFamily="34" charset="0"/>
                        </a:rPr>
                        <a:t>&lt;|</a:t>
                      </a:r>
                      <a:r>
                        <a:rPr lang="en-ZA" sz="1000" b="0" i="0" u="none" strike="noStrike" dirty="0" err="1">
                          <a:solidFill>
                            <a:schemeClr val="bg1"/>
                          </a:solidFill>
                          <a:effectLst/>
                          <a:latin typeface="Calibri" panose="020F0502020204030204" pitchFamily="34" charset="0"/>
                        </a:rPr>
                        <a:t>endoftext</a:t>
                      </a:r>
                      <a:r>
                        <a:rPr lang="en-ZA" sz="1000" b="0" i="0" u="none" strike="noStrike" dirty="0">
                          <a:solidFill>
                            <a:schemeClr val="bg1"/>
                          </a:solidFill>
                          <a:effectLst/>
                          <a:latin typeface="Calibri" panose="020F0502020204030204" pitchFamily="34" charset="0"/>
                        </a:rPr>
                        <a:t>|&gt;</a:t>
                      </a:r>
                    </a:p>
                  </a:txBody>
                  <a:tcPr marL="4763" marR="4763" marT="4763" marB="0" anchor="b">
                    <a:lnL>
                      <a:noFill/>
                    </a:lnL>
                    <a:lnR>
                      <a:noFill/>
                    </a:lnR>
                    <a:lnT>
                      <a:noFill/>
                    </a:lnT>
                    <a:lnB>
                      <a:noFill/>
                    </a:lnB>
                  </a:tcPr>
                </a:tc>
                <a:tc>
                  <a:txBody>
                    <a:bodyPr/>
                    <a:lstStyle/>
                    <a:p>
                      <a:pPr algn="r" fontAlgn="b"/>
                      <a:r>
                        <a:rPr lang="en-ZA" sz="1100" b="0" i="0" u="none" strike="noStrike">
                          <a:solidFill>
                            <a:schemeClr val="bg1"/>
                          </a:solidFill>
                          <a:effectLst/>
                          <a:latin typeface="Calibri" panose="020F0502020204030204" pitchFamily="34" charset="0"/>
                        </a:rPr>
                        <a:t>0.02%</a:t>
                      </a:r>
                    </a:p>
                  </a:txBody>
                  <a:tcPr marL="4763" marR="4763" marT="4763" marB="0" anchor="b">
                    <a:lnL>
                      <a:noFill/>
                    </a:lnL>
                    <a:lnR>
                      <a:noFill/>
                    </a:lnR>
                    <a:lnT>
                      <a:noFill/>
                    </a:lnT>
                    <a:lnB>
                      <a:noFill/>
                    </a:lnB>
                  </a:tcPr>
                </a:tc>
                <a:extLst>
                  <a:ext uri="{0D108BD9-81ED-4DB2-BD59-A6C34878D82A}">
                    <a16:rowId xmlns:a16="http://schemas.microsoft.com/office/drawing/2014/main" val="2488827378"/>
                  </a:ext>
                </a:extLst>
              </a:tr>
              <a:tr h="180975">
                <a:tc>
                  <a:txBody>
                    <a:bodyPr/>
                    <a:lstStyle/>
                    <a:p>
                      <a:pPr algn="l" fontAlgn="b"/>
                      <a:r>
                        <a:rPr lang="en-ZA" sz="1100" b="0" i="0" u="none" strike="noStrike">
                          <a:solidFill>
                            <a:schemeClr val="bg1"/>
                          </a:solidFill>
                          <a:effectLst/>
                          <a:latin typeface="Calibri" panose="020F0502020204030204" pitchFamily="34" charset="0"/>
                        </a:rPr>
                        <a:t> ,</a:t>
                      </a:r>
                    </a:p>
                  </a:txBody>
                  <a:tcPr marL="4763" marR="4763" marT="4763" marB="0" anchor="b">
                    <a:lnL>
                      <a:noFill/>
                    </a:lnL>
                    <a:lnR>
                      <a:noFill/>
                    </a:lnR>
                    <a:lnT>
                      <a:noFill/>
                    </a:lnT>
                    <a:lnB>
                      <a:noFill/>
                    </a:lnB>
                  </a:tcPr>
                </a:tc>
                <a:tc>
                  <a:txBody>
                    <a:bodyPr/>
                    <a:lstStyle/>
                    <a:p>
                      <a:pPr algn="r" fontAlgn="b"/>
                      <a:r>
                        <a:rPr lang="en-ZA" sz="1100" b="0" i="0" u="none" strike="noStrike" dirty="0">
                          <a:solidFill>
                            <a:schemeClr val="bg1"/>
                          </a:solidFill>
                          <a:effectLst/>
                          <a:latin typeface="Calibri" panose="020F0502020204030204" pitchFamily="34" charset="0"/>
                        </a:rPr>
                        <a:t>0.015%</a:t>
                      </a:r>
                    </a:p>
                  </a:txBody>
                  <a:tcPr marL="4763" marR="4763" marT="4763" marB="0" anchor="b">
                    <a:lnL>
                      <a:noFill/>
                    </a:lnL>
                    <a:lnR>
                      <a:noFill/>
                    </a:lnR>
                    <a:lnT>
                      <a:noFill/>
                    </a:lnT>
                    <a:lnB>
                      <a:noFill/>
                    </a:lnB>
                  </a:tcPr>
                </a:tc>
                <a:extLst>
                  <a:ext uri="{0D108BD9-81ED-4DB2-BD59-A6C34878D82A}">
                    <a16:rowId xmlns:a16="http://schemas.microsoft.com/office/drawing/2014/main" val="1927599710"/>
                  </a:ext>
                </a:extLst>
              </a:tr>
            </a:tbl>
          </a:graphicData>
        </a:graphic>
      </p:graphicFrame>
      <p:graphicFrame>
        <p:nvGraphicFramePr>
          <p:cNvPr id="37" name="Table 36">
            <a:extLst>
              <a:ext uri="{FF2B5EF4-FFF2-40B4-BE49-F238E27FC236}">
                <a16:creationId xmlns:a16="http://schemas.microsoft.com/office/drawing/2014/main" id="{C8589555-F1FD-8386-DA4F-5F40FC38369A}"/>
              </a:ext>
            </a:extLst>
          </p:cNvPr>
          <p:cNvGraphicFramePr>
            <a:graphicFrameLocks noGrp="1"/>
          </p:cNvGraphicFramePr>
          <p:nvPr>
            <p:extLst>
              <p:ext uri="{D42A27DB-BD31-4B8C-83A1-F6EECF244321}">
                <p14:modId xmlns:p14="http://schemas.microsoft.com/office/powerpoint/2010/main" val="1483652362"/>
              </p:ext>
            </p:extLst>
          </p:nvPr>
        </p:nvGraphicFramePr>
        <p:xfrm>
          <a:off x="1751423" y="3393117"/>
          <a:ext cx="838348" cy="904875"/>
        </p:xfrm>
        <a:graphic>
          <a:graphicData uri="http://schemas.openxmlformats.org/drawingml/2006/table">
            <a:tbl>
              <a:tblPr/>
              <a:tblGrid>
                <a:gridCol w="527662">
                  <a:extLst>
                    <a:ext uri="{9D8B030D-6E8A-4147-A177-3AD203B41FA5}">
                      <a16:colId xmlns:a16="http://schemas.microsoft.com/office/drawing/2014/main" val="427524210"/>
                    </a:ext>
                  </a:extLst>
                </a:gridCol>
                <a:gridCol w="310686">
                  <a:extLst>
                    <a:ext uri="{9D8B030D-6E8A-4147-A177-3AD203B41FA5}">
                      <a16:colId xmlns:a16="http://schemas.microsoft.com/office/drawing/2014/main" val="919349085"/>
                    </a:ext>
                  </a:extLst>
                </a:gridCol>
              </a:tblGrid>
              <a:tr h="180975">
                <a:tc>
                  <a:txBody>
                    <a:bodyPr/>
                    <a:lstStyle/>
                    <a:p>
                      <a:pPr algn="l" fontAlgn="b"/>
                      <a:r>
                        <a:rPr lang="en-ZA" sz="1100" b="0" i="0" u="none" strike="noStrike" dirty="0">
                          <a:solidFill>
                            <a:schemeClr val="bg1"/>
                          </a:solidFill>
                          <a:effectLst/>
                          <a:latin typeface="Calibri" panose="020F0502020204030204" pitchFamily="34" charset="0"/>
                        </a:rPr>
                        <a:t> and</a:t>
                      </a:r>
                    </a:p>
                  </a:txBody>
                  <a:tcPr marL="4763" marR="4763" marT="4763" marB="0" anchor="b">
                    <a:lnL>
                      <a:noFill/>
                    </a:lnL>
                    <a:lnR>
                      <a:noFill/>
                    </a:lnR>
                    <a:lnT>
                      <a:noFill/>
                    </a:lnT>
                    <a:lnB>
                      <a:noFill/>
                    </a:lnB>
                  </a:tcPr>
                </a:tc>
                <a:tc>
                  <a:txBody>
                    <a:bodyPr/>
                    <a:lstStyle/>
                    <a:p>
                      <a:pPr algn="r" fontAlgn="b"/>
                      <a:r>
                        <a:rPr lang="en-ZA" sz="1100" b="0" i="0" u="none" strike="noStrike" dirty="0">
                          <a:solidFill>
                            <a:schemeClr val="bg1"/>
                          </a:solidFill>
                          <a:effectLst/>
                          <a:latin typeface="Calibri" panose="020F0502020204030204" pitchFamily="34" charset="0"/>
                        </a:rPr>
                        <a:t>60%</a:t>
                      </a:r>
                    </a:p>
                  </a:txBody>
                  <a:tcPr marL="4763" marR="4763" marT="4763" marB="0" anchor="b">
                    <a:lnL>
                      <a:noFill/>
                    </a:lnL>
                    <a:lnR>
                      <a:noFill/>
                    </a:lnR>
                    <a:lnT>
                      <a:noFill/>
                    </a:lnT>
                    <a:lnB>
                      <a:noFill/>
                    </a:lnB>
                  </a:tcPr>
                </a:tc>
                <a:extLst>
                  <a:ext uri="{0D108BD9-81ED-4DB2-BD59-A6C34878D82A}">
                    <a16:rowId xmlns:a16="http://schemas.microsoft.com/office/drawing/2014/main" val="1403439824"/>
                  </a:ext>
                </a:extLst>
              </a:tr>
              <a:tr h="180975">
                <a:tc>
                  <a:txBody>
                    <a:bodyPr/>
                    <a:lstStyle/>
                    <a:p>
                      <a:pPr algn="l" fontAlgn="b"/>
                      <a:r>
                        <a:rPr lang="en-ZA" sz="1100" b="1" i="0" u="none" strike="noStrike" dirty="0">
                          <a:solidFill>
                            <a:srgbClr val="CF4773"/>
                          </a:solidFill>
                          <a:effectLst/>
                          <a:latin typeface="Calibri" panose="020F0502020204030204" pitchFamily="34" charset="0"/>
                        </a:rPr>
                        <a:t> trust</a:t>
                      </a:r>
                    </a:p>
                  </a:txBody>
                  <a:tcPr marL="4763" marR="4763" marT="4763" marB="0" anchor="b">
                    <a:lnL>
                      <a:noFill/>
                    </a:lnL>
                    <a:lnR>
                      <a:noFill/>
                    </a:lnR>
                    <a:lnT>
                      <a:noFill/>
                    </a:lnT>
                    <a:lnB>
                      <a:noFill/>
                    </a:lnB>
                  </a:tcPr>
                </a:tc>
                <a:tc>
                  <a:txBody>
                    <a:bodyPr/>
                    <a:lstStyle/>
                    <a:p>
                      <a:pPr algn="r" fontAlgn="b"/>
                      <a:r>
                        <a:rPr lang="en-ZA" sz="1100" b="1" i="0" u="none" strike="noStrike" dirty="0">
                          <a:solidFill>
                            <a:srgbClr val="CF4773"/>
                          </a:solidFill>
                          <a:effectLst/>
                          <a:latin typeface="Calibri" panose="020F0502020204030204" pitchFamily="34" charset="0"/>
                        </a:rPr>
                        <a:t>16%</a:t>
                      </a:r>
                    </a:p>
                  </a:txBody>
                  <a:tcPr marL="4763" marR="4763" marT="4763" marB="0" anchor="b">
                    <a:lnL>
                      <a:noFill/>
                    </a:lnL>
                    <a:lnR>
                      <a:noFill/>
                    </a:lnR>
                    <a:lnT>
                      <a:noFill/>
                    </a:lnT>
                    <a:lnB>
                      <a:noFill/>
                    </a:lnB>
                  </a:tcPr>
                </a:tc>
                <a:extLst>
                  <a:ext uri="{0D108BD9-81ED-4DB2-BD59-A6C34878D82A}">
                    <a16:rowId xmlns:a16="http://schemas.microsoft.com/office/drawing/2014/main" val="3888762038"/>
                  </a:ext>
                </a:extLst>
              </a:tr>
              <a:tr h="180975">
                <a:tc>
                  <a:txBody>
                    <a:bodyPr/>
                    <a:lstStyle/>
                    <a:p>
                      <a:pPr algn="l" fontAlgn="b"/>
                      <a:r>
                        <a:rPr lang="en-ZA" sz="1100" b="0" i="0" u="none" strike="noStrike" dirty="0">
                          <a:solidFill>
                            <a:schemeClr val="bg1"/>
                          </a:solidFill>
                          <a:effectLst/>
                          <a:latin typeface="Calibri" panose="020F0502020204030204" pitchFamily="34" charset="0"/>
                        </a:rPr>
                        <a:t> loyalty</a:t>
                      </a:r>
                    </a:p>
                  </a:txBody>
                  <a:tcPr marL="4763" marR="4763" marT="4763" marB="0" anchor="b">
                    <a:lnL>
                      <a:noFill/>
                    </a:lnL>
                    <a:lnR>
                      <a:noFill/>
                    </a:lnR>
                    <a:lnT>
                      <a:noFill/>
                    </a:lnT>
                    <a:lnB>
                      <a:noFill/>
                    </a:lnB>
                  </a:tcPr>
                </a:tc>
                <a:tc>
                  <a:txBody>
                    <a:bodyPr/>
                    <a:lstStyle/>
                    <a:p>
                      <a:pPr algn="r" fontAlgn="b"/>
                      <a:r>
                        <a:rPr lang="en-ZA" sz="1100" b="0" i="0" u="none" strike="noStrike" dirty="0">
                          <a:solidFill>
                            <a:schemeClr val="bg1"/>
                          </a:solidFill>
                          <a:effectLst/>
                          <a:latin typeface="Calibri" panose="020F0502020204030204" pitchFamily="34" charset="0"/>
                        </a:rPr>
                        <a:t>3%</a:t>
                      </a:r>
                    </a:p>
                  </a:txBody>
                  <a:tcPr marL="4763" marR="4763" marT="4763" marB="0" anchor="b">
                    <a:lnL>
                      <a:noFill/>
                    </a:lnL>
                    <a:lnR>
                      <a:noFill/>
                    </a:lnR>
                    <a:lnT>
                      <a:noFill/>
                    </a:lnT>
                    <a:lnB>
                      <a:noFill/>
                    </a:lnB>
                  </a:tcPr>
                </a:tc>
                <a:extLst>
                  <a:ext uri="{0D108BD9-81ED-4DB2-BD59-A6C34878D82A}">
                    <a16:rowId xmlns:a16="http://schemas.microsoft.com/office/drawing/2014/main" val="2302112710"/>
                  </a:ext>
                </a:extLst>
              </a:tr>
              <a:tr h="180975">
                <a:tc>
                  <a:txBody>
                    <a:bodyPr/>
                    <a:lstStyle/>
                    <a:p>
                      <a:pPr algn="l" fontAlgn="b"/>
                      <a:r>
                        <a:rPr lang="en-ZA" sz="1100" b="0" i="0" u="none" strike="noStrike">
                          <a:solidFill>
                            <a:schemeClr val="bg1"/>
                          </a:solidFill>
                          <a:effectLst/>
                          <a:latin typeface="Calibri" panose="020F0502020204030204" pitchFamily="34" charset="0"/>
                        </a:rPr>
                        <a:t> peace</a:t>
                      </a:r>
                    </a:p>
                  </a:txBody>
                  <a:tcPr marL="4763" marR="4763" marT="4763" marB="0" anchor="b">
                    <a:lnL>
                      <a:noFill/>
                    </a:lnL>
                    <a:lnR>
                      <a:noFill/>
                    </a:lnR>
                    <a:lnT>
                      <a:noFill/>
                    </a:lnT>
                    <a:lnB>
                      <a:noFill/>
                    </a:lnB>
                  </a:tcPr>
                </a:tc>
                <a:tc>
                  <a:txBody>
                    <a:bodyPr/>
                    <a:lstStyle/>
                    <a:p>
                      <a:pPr algn="r" fontAlgn="b"/>
                      <a:r>
                        <a:rPr lang="en-ZA" sz="1100" b="0" i="0" u="none" strike="noStrike" dirty="0">
                          <a:solidFill>
                            <a:schemeClr val="bg1"/>
                          </a:solidFill>
                          <a:effectLst/>
                          <a:latin typeface="Calibri" panose="020F0502020204030204" pitchFamily="34" charset="0"/>
                        </a:rPr>
                        <a:t>3%</a:t>
                      </a:r>
                    </a:p>
                  </a:txBody>
                  <a:tcPr marL="4763" marR="4763" marT="4763" marB="0" anchor="b">
                    <a:lnL>
                      <a:noFill/>
                    </a:lnL>
                    <a:lnR>
                      <a:noFill/>
                    </a:lnR>
                    <a:lnT>
                      <a:noFill/>
                    </a:lnT>
                    <a:lnB>
                      <a:noFill/>
                    </a:lnB>
                  </a:tcPr>
                </a:tc>
                <a:extLst>
                  <a:ext uri="{0D108BD9-81ED-4DB2-BD59-A6C34878D82A}">
                    <a16:rowId xmlns:a16="http://schemas.microsoft.com/office/drawing/2014/main" val="3341621162"/>
                  </a:ext>
                </a:extLst>
              </a:tr>
              <a:tr h="180975">
                <a:tc>
                  <a:txBody>
                    <a:bodyPr/>
                    <a:lstStyle/>
                    <a:p>
                      <a:pPr algn="l" fontAlgn="b"/>
                      <a:r>
                        <a:rPr lang="en-ZA" sz="1100" b="0" i="0" u="none" strike="noStrike">
                          <a:solidFill>
                            <a:schemeClr val="bg1"/>
                          </a:solidFill>
                          <a:effectLst/>
                          <a:latin typeface="Calibri" panose="020F0502020204030204" pitchFamily="34" charset="0"/>
                        </a:rPr>
                        <a:t> depth</a:t>
                      </a:r>
                    </a:p>
                  </a:txBody>
                  <a:tcPr marL="4763" marR="4763" marT="4763" marB="0" anchor="b">
                    <a:lnL>
                      <a:noFill/>
                    </a:lnL>
                    <a:lnR>
                      <a:noFill/>
                    </a:lnR>
                    <a:lnT>
                      <a:noFill/>
                    </a:lnT>
                    <a:lnB>
                      <a:noFill/>
                    </a:lnB>
                  </a:tcPr>
                </a:tc>
                <a:tc>
                  <a:txBody>
                    <a:bodyPr/>
                    <a:lstStyle/>
                    <a:p>
                      <a:pPr algn="r" fontAlgn="b"/>
                      <a:r>
                        <a:rPr lang="en-ZA" sz="1100" b="0" i="0" u="none" strike="noStrike" dirty="0">
                          <a:solidFill>
                            <a:schemeClr val="bg1"/>
                          </a:solidFill>
                          <a:effectLst/>
                          <a:latin typeface="Calibri" panose="020F0502020204030204" pitchFamily="34" charset="0"/>
                        </a:rPr>
                        <a:t>3%</a:t>
                      </a:r>
                    </a:p>
                  </a:txBody>
                  <a:tcPr marL="4763" marR="4763" marT="4763" marB="0" anchor="b">
                    <a:lnL>
                      <a:noFill/>
                    </a:lnL>
                    <a:lnR>
                      <a:noFill/>
                    </a:lnR>
                    <a:lnT>
                      <a:noFill/>
                    </a:lnT>
                    <a:lnB>
                      <a:noFill/>
                    </a:lnB>
                  </a:tcPr>
                </a:tc>
                <a:extLst>
                  <a:ext uri="{0D108BD9-81ED-4DB2-BD59-A6C34878D82A}">
                    <a16:rowId xmlns:a16="http://schemas.microsoft.com/office/drawing/2014/main" val="3210831932"/>
                  </a:ext>
                </a:extLst>
              </a:tr>
            </a:tbl>
          </a:graphicData>
        </a:graphic>
      </p:graphicFrame>
      <p:graphicFrame>
        <p:nvGraphicFramePr>
          <p:cNvPr id="39" name="Table 38">
            <a:extLst>
              <a:ext uri="{FF2B5EF4-FFF2-40B4-BE49-F238E27FC236}">
                <a16:creationId xmlns:a16="http://schemas.microsoft.com/office/drawing/2014/main" id="{B6E97150-BD6C-A98A-54BA-190A20A5A95B}"/>
              </a:ext>
            </a:extLst>
          </p:cNvPr>
          <p:cNvGraphicFramePr>
            <a:graphicFrameLocks noGrp="1"/>
          </p:cNvGraphicFramePr>
          <p:nvPr>
            <p:extLst>
              <p:ext uri="{D42A27DB-BD31-4B8C-83A1-F6EECF244321}">
                <p14:modId xmlns:p14="http://schemas.microsoft.com/office/powerpoint/2010/main" val="4237420519"/>
              </p:ext>
            </p:extLst>
          </p:nvPr>
        </p:nvGraphicFramePr>
        <p:xfrm>
          <a:off x="2925755" y="3393117"/>
          <a:ext cx="920873" cy="904875"/>
        </p:xfrm>
        <a:graphic>
          <a:graphicData uri="http://schemas.openxmlformats.org/drawingml/2006/table">
            <a:tbl>
              <a:tblPr/>
              <a:tblGrid>
                <a:gridCol w="636521">
                  <a:extLst>
                    <a:ext uri="{9D8B030D-6E8A-4147-A177-3AD203B41FA5}">
                      <a16:colId xmlns:a16="http://schemas.microsoft.com/office/drawing/2014/main" val="2862406884"/>
                    </a:ext>
                  </a:extLst>
                </a:gridCol>
                <a:gridCol w="284352">
                  <a:extLst>
                    <a:ext uri="{9D8B030D-6E8A-4147-A177-3AD203B41FA5}">
                      <a16:colId xmlns:a16="http://schemas.microsoft.com/office/drawing/2014/main" val="438247697"/>
                    </a:ext>
                  </a:extLst>
                </a:gridCol>
              </a:tblGrid>
              <a:tr h="180975">
                <a:tc>
                  <a:txBody>
                    <a:bodyPr/>
                    <a:lstStyle/>
                    <a:p>
                      <a:pPr algn="l" fontAlgn="b"/>
                      <a:r>
                        <a:rPr lang="en-ZA" sz="1100" b="0" i="0" u="none" strike="noStrike">
                          <a:solidFill>
                            <a:schemeClr val="bg1"/>
                          </a:solidFill>
                          <a:effectLst/>
                          <a:latin typeface="Calibri" panose="020F0502020204030204" pitchFamily="34" charset="0"/>
                        </a:rPr>
                        <a:t>,</a:t>
                      </a:r>
                    </a:p>
                  </a:txBody>
                  <a:tcPr marL="4763" marR="4763" marT="4763" marB="0" anchor="b">
                    <a:lnL>
                      <a:noFill/>
                    </a:lnL>
                    <a:lnR>
                      <a:noFill/>
                    </a:lnR>
                    <a:lnT>
                      <a:noFill/>
                    </a:lnT>
                    <a:lnB>
                      <a:noFill/>
                    </a:lnB>
                  </a:tcPr>
                </a:tc>
                <a:tc>
                  <a:txBody>
                    <a:bodyPr/>
                    <a:lstStyle/>
                    <a:p>
                      <a:pPr algn="r" fontAlgn="b"/>
                      <a:r>
                        <a:rPr lang="en-ZA" sz="1100" b="0" i="0" u="none" strike="noStrike">
                          <a:solidFill>
                            <a:schemeClr val="bg1"/>
                          </a:solidFill>
                          <a:effectLst/>
                          <a:latin typeface="Calibri" panose="020F0502020204030204" pitchFamily="34" charset="0"/>
                        </a:rPr>
                        <a:t>53%</a:t>
                      </a:r>
                    </a:p>
                  </a:txBody>
                  <a:tcPr marL="4763" marR="4763" marT="4763" marB="0" anchor="b">
                    <a:lnL>
                      <a:noFill/>
                    </a:lnL>
                    <a:lnR>
                      <a:noFill/>
                    </a:lnR>
                    <a:lnT>
                      <a:noFill/>
                    </a:lnT>
                    <a:lnB>
                      <a:noFill/>
                    </a:lnB>
                  </a:tcPr>
                </a:tc>
                <a:extLst>
                  <a:ext uri="{0D108BD9-81ED-4DB2-BD59-A6C34878D82A}">
                    <a16:rowId xmlns:a16="http://schemas.microsoft.com/office/drawing/2014/main" val="3746479318"/>
                  </a:ext>
                </a:extLst>
              </a:tr>
              <a:tr h="180975">
                <a:tc>
                  <a:txBody>
                    <a:bodyPr/>
                    <a:lstStyle/>
                    <a:p>
                      <a:pPr algn="l" fontAlgn="b"/>
                      <a:r>
                        <a:rPr lang="en-ZA" sz="1100" b="1" i="0" u="none" strike="noStrike" dirty="0">
                          <a:solidFill>
                            <a:srgbClr val="CF4773"/>
                          </a:solidFill>
                          <a:effectLst/>
                          <a:latin typeface="Calibri" panose="020F0502020204030204" pitchFamily="34" charset="0"/>
                        </a:rPr>
                        <a:t> and</a:t>
                      </a:r>
                    </a:p>
                  </a:txBody>
                  <a:tcPr marL="4763" marR="4763" marT="4763" marB="0" anchor="b">
                    <a:lnL>
                      <a:noFill/>
                    </a:lnL>
                    <a:lnR>
                      <a:noFill/>
                    </a:lnR>
                    <a:lnT>
                      <a:noFill/>
                    </a:lnT>
                    <a:lnB>
                      <a:noFill/>
                    </a:lnB>
                  </a:tcPr>
                </a:tc>
                <a:tc>
                  <a:txBody>
                    <a:bodyPr/>
                    <a:lstStyle/>
                    <a:p>
                      <a:pPr algn="r" fontAlgn="b"/>
                      <a:r>
                        <a:rPr lang="en-ZA" sz="1100" b="1" i="0" u="none" strike="noStrike" dirty="0">
                          <a:solidFill>
                            <a:srgbClr val="CF4773"/>
                          </a:solidFill>
                          <a:effectLst/>
                          <a:latin typeface="Calibri" panose="020F0502020204030204" pitchFamily="34" charset="0"/>
                        </a:rPr>
                        <a:t>33%</a:t>
                      </a:r>
                    </a:p>
                  </a:txBody>
                  <a:tcPr marL="4763" marR="4763" marT="4763" marB="0" anchor="b">
                    <a:lnL>
                      <a:noFill/>
                    </a:lnL>
                    <a:lnR>
                      <a:noFill/>
                    </a:lnR>
                    <a:lnT>
                      <a:noFill/>
                    </a:lnT>
                    <a:lnB>
                      <a:noFill/>
                    </a:lnB>
                  </a:tcPr>
                </a:tc>
                <a:extLst>
                  <a:ext uri="{0D108BD9-81ED-4DB2-BD59-A6C34878D82A}">
                    <a16:rowId xmlns:a16="http://schemas.microsoft.com/office/drawing/2014/main" val="2460944925"/>
                  </a:ext>
                </a:extLst>
              </a:tr>
              <a:tr h="180975">
                <a:tc>
                  <a:txBody>
                    <a:bodyPr/>
                    <a:lstStyle/>
                    <a:p>
                      <a:pPr algn="l" fontAlgn="b"/>
                      <a:r>
                        <a:rPr lang="en-ZA" sz="1100" b="0" i="0" u="none" strike="noStrike" dirty="0">
                          <a:solidFill>
                            <a:schemeClr val="bg1"/>
                          </a:solidFill>
                          <a:effectLst/>
                          <a:latin typeface="Calibri" panose="020F0502020204030204" pitchFamily="34" charset="0"/>
                        </a:rPr>
                        <a:t>worthiness</a:t>
                      </a:r>
                    </a:p>
                  </a:txBody>
                  <a:tcPr marL="4763" marR="4763" marT="4763" marB="0" anchor="b">
                    <a:lnL>
                      <a:noFill/>
                    </a:lnL>
                    <a:lnR>
                      <a:noFill/>
                    </a:lnR>
                    <a:lnT>
                      <a:noFill/>
                    </a:lnT>
                    <a:lnB>
                      <a:noFill/>
                    </a:lnB>
                  </a:tcPr>
                </a:tc>
                <a:tc>
                  <a:txBody>
                    <a:bodyPr/>
                    <a:lstStyle/>
                    <a:p>
                      <a:pPr algn="r" fontAlgn="b"/>
                      <a:r>
                        <a:rPr lang="en-ZA" sz="1100" b="0" i="0" u="none" strike="noStrike">
                          <a:solidFill>
                            <a:schemeClr val="bg1"/>
                          </a:solidFill>
                          <a:effectLst/>
                          <a:latin typeface="Calibri" panose="020F0502020204030204" pitchFamily="34" charset="0"/>
                        </a:rPr>
                        <a:t>14%</a:t>
                      </a:r>
                    </a:p>
                  </a:txBody>
                  <a:tcPr marL="4763" marR="4763" marT="4763" marB="0" anchor="b">
                    <a:lnL>
                      <a:noFill/>
                    </a:lnL>
                    <a:lnR>
                      <a:noFill/>
                    </a:lnR>
                    <a:lnT>
                      <a:noFill/>
                    </a:lnT>
                    <a:lnB>
                      <a:noFill/>
                    </a:lnB>
                  </a:tcPr>
                </a:tc>
                <a:extLst>
                  <a:ext uri="{0D108BD9-81ED-4DB2-BD59-A6C34878D82A}">
                    <a16:rowId xmlns:a16="http://schemas.microsoft.com/office/drawing/2014/main" val="603122162"/>
                  </a:ext>
                </a:extLst>
              </a:tr>
              <a:tr h="180975">
                <a:tc>
                  <a:txBody>
                    <a:bodyPr/>
                    <a:lstStyle/>
                    <a:p>
                      <a:pPr algn="l" fontAlgn="b"/>
                      <a:r>
                        <a:rPr lang="en-ZA" sz="1100" b="0" i="0" u="none" strike="noStrike">
                          <a:solidFill>
                            <a:schemeClr val="bg1"/>
                          </a:solidFill>
                          <a:effectLst/>
                          <a:latin typeface="Calibri" panose="020F0502020204030204" pitchFamily="34" charset="0"/>
                        </a:rPr>
                        <a:t> &amp;</a:t>
                      </a:r>
                    </a:p>
                  </a:txBody>
                  <a:tcPr marL="4763" marR="4763" marT="4763" marB="0" anchor="b">
                    <a:lnL>
                      <a:noFill/>
                    </a:lnL>
                    <a:lnR>
                      <a:noFill/>
                    </a:lnR>
                    <a:lnT>
                      <a:noFill/>
                    </a:lnT>
                    <a:lnB>
                      <a:noFill/>
                    </a:lnB>
                  </a:tcPr>
                </a:tc>
                <a:tc>
                  <a:txBody>
                    <a:bodyPr/>
                    <a:lstStyle/>
                    <a:p>
                      <a:pPr algn="r" fontAlgn="b"/>
                      <a:r>
                        <a:rPr lang="en-ZA" sz="1100" b="0" i="0" u="none" strike="noStrike" dirty="0">
                          <a:solidFill>
                            <a:schemeClr val="bg1"/>
                          </a:solidFill>
                          <a:effectLst/>
                          <a:latin typeface="Calibri" panose="020F0502020204030204" pitchFamily="34" charset="0"/>
                        </a:rPr>
                        <a:t>0%</a:t>
                      </a:r>
                    </a:p>
                  </a:txBody>
                  <a:tcPr marL="4763" marR="4763" marT="4763" marB="0" anchor="b">
                    <a:lnL>
                      <a:noFill/>
                    </a:lnL>
                    <a:lnR>
                      <a:noFill/>
                    </a:lnR>
                    <a:lnT>
                      <a:noFill/>
                    </a:lnT>
                    <a:lnB>
                      <a:noFill/>
                    </a:lnB>
                  </a:tcPr>
                </a:tc>
                <a:extLst>
                  <a:ext uri="{0D108BD9-81ED-4DB2-BD59-A6C34878D82A}">
                    <a16:rowId xmlns:a16="http://schemas.microsoft.com/office/drawing/2014/main" val="1678232310"/>
                  </a:ext>
                </a:extLst>
              </a:tr>
              <a:tr h="180975">
                <a:tc>
                  <a:txBody>
                    <a:bodyPr/>
                    <a:lstStyle/>
                    <a:p>
                      <a:pPr algn="l" fontAlgn="b"/>
                      <a:r>
                        <a:rPr lang="en-ZA" sz="1100" b="0" i="0" u="none" strike="noStrike">
                          <a:solidFill>
                            <a:schemeClr val="bg1"/>
                          </a:solidFill>
                          <a:effectLst/>
                          <a:latin typeface="Calibri" panose="020F0502020204030204" pitchFamily="34" charset="0"/>
                        </a:rPr>
                        <a:t>.</a:t>
                      </a:r>
                    </a:p>
                  </a:txBody>
                  <a:tcPr marL="4763" marR="4763" marT="4763" marB="0" anchor="b">
                    <a:lnL>
                      <a:noFill/>
                    </a:lnL>
                    <a:lnR>
                      <a:noFill/>
                    </a:lnR>
                    <a:lnT>
                      <a:noFill/>
                    </a:lnT>
                    <a:lnB>
                      <a:noFill/>
                    </a:lnB>
                  </a:tcPr>
                </a:tc>
                <a:tc>
                  <a:txBody>
                    <a:bodyPr/>
                    <a:lstStyle/>
                    <a:p>
                      <a:pPr algn="r" fontAlgn="b"/>
                      <a:r>
                        <a:rPr lang="en-ZA" sz="1100" b="0" i="0" u="none" strike="noStrike" dirty="0">
                          <a:solidFill>
                            <a:schemeClr val="bg1"/>
                          </a:solidFill>
                          <a:effectLst/>
                          <a:latin typeface="Calibri" panose="020F0502020204030204" pitchFamily="34" charset="0"/>
                        </a:rPr>
                        <a:t>0%</a:t>
                      </a:r>
                    </a:p>
                  </a:txBody>
                  <a:tcPr marL="4763" marR="4763" marT="4763" marB="0" anchor="b">
                    <a:lnL>
                      <a:noFill/>
                    </a:lnL>
                    <a:lnR>
                      <a:noFill/>
                    </a:lnR>
                    <a:lnT>
                      <a:noFill/>
                    </a:lnT>
                    <a:lnB>
                      <a:noFill/>
                    </a:lnB>
                  </a:tcPr>
                </a:tc>
                <a:extLst>
                  <a:ext uri="{0D108BD9-81ED-4DB2-BD59-A6C34878D82A}">
                    <a16:rowId xmlns:a16="http://schemas.microsoft.com/office/drawing/2014/main" val="1992436959"/>
                  </a:ext>
                </a:extLst>
              </a:tr>
            </a:tbl>
          </a:graphicData>
        </a:graphic>
      </p:graphicFrame>
      <p:graphicFrame>
        <p:nvGraphicFramePr>
          <p:cNvPr id="41" name="Table 40">
            <a:extLst>
              <a:ext uri="{FF2B5EF4-FFF2-40B4-BE49-F238E27FC236}">
                <a16:creationId xmlns:a16="http://schemas.microsoft.com/office/drawing/2014/main" id="{96357417-C523-BAD9-99FA-71EB3855E67E}"/>
              </a:ext>
            </a:extLst>
          </p:cNvPr>
          <p:cNvGraphicFramePr>
            <a:graphicFrameLocks noGrp="1"/>
          </p:cNvGraphicFramePr>
          <p:nvPr>
            <p:extLst>
              <p:ext uri="{D42A27DB-BD31-4B8C-83A1-F6EECF244321}">
                <p14:modId xmlns:p14="http://schemas.microsoft.com/office/powerpoint/2010/main" val="2363137886"/>
              </p:ext>
            </p:extLst>
          </p:nvPr>
        </p:nvGraphicFramePr>
        <p:xfrm>
          <a:off x="4148817" y="3392313"/>
          <a:ext cx="1044073" cy="904875"/>
        </p:xfrm>
        <a:graphic>
          <a:graphicData uri="http://schemas.openxmlformats.org/drawingml/2006/table">
            <a:tbl>
              <a:tblPr/>
              <a:tblGrid>
                <a:gridCol w="751041">
                  <a:extLst>
                    <a:ext uri="{9D8B030D-6E8A-4147-A177-3AD203B41FA5}">
                      <a16:colId xmlns:a16="http://schemas.microsoft.com/office/drawing/2014/main" val="3249261942"/>
                    </a:ext>
                  </a:extLst>
                </a:gridCol>
                <a:gridCol w="293032">
                  <a:extLst>
                    <a:ext uri="{9D8B030D-6E8A-4147-A177-3AD203B41FA5}">
                      <a16:colId xmlns:a16="http://schemas.microsoft.com/office/drawing/2014/main" val="832961873"/>
                    </a:ext>
                  </a:extLst>
                </a:gridCol>
              </a:tblGrid>
              <a:tr h="180975">
                <a:tc>
                  <a:txBody>
                    <a:bodyPr/>
                    <a:lstStyle/>
                    <a:p>
                      <a:pPr algn="l" fontAlgn="b"/>
                      <a:r>
                        <a:rPr lang="en-ZA" sz="1100" b="0" i="0" u="none" strike="noStrike">
                          <a:solidFill>
                            <a:schemeClr val="bg1"/>
                          </a:solidFill>
                          <a:effectLst/>
                          <a:latin typeface="Calibri" panose="020F0502020204030204" pitchFamily="34" charset="0"/>
                        </a:rPr>
                        <a:t> loyalty</a:t>
                      </a:r>
                    </a:p>
                  </a:txBody>
                  <a:tcPr marL="4763" marR="4763" marT="4763" marB="0" anchor="b">
                    <a:lnL>
                      <a:noFill/>
                    </a:lnL>
                    <a:lnR>
                      <a:noFill/>
                    </a:lnR>
                    <a:lnT>
                      <a:noFill/>
                    </a:lnT>
                    <a:lnB>
                      <a:noFill/>
                    </a:lnB>
                  </a:tcPr>
                </a:tc>
                <a:tc>
                  <a:txBody>
                    <a:bodyPr/>
                    <a:lstStyle/>
                    <a:p>
                      <a:pPr algn="r" fontAlgn="b"/>
                      <a:r>
                        <a:rPr lang="en-ZA" sz="1100" b="0" i="0" u="none" strike="noStrike">
                          <a:solidFill>
                            <a:schemeClr val="bg1"/>
                          </a:solidFill>
                          <a:effectLst/>
                          <a:latin typeface="Calibri" panose="020F0502020204030204" pitchFamily="34" charset="0"/>
                        </a:rPr>
                        <a:t>36%</a:t>
                      </a:r>
                    </a:p>
                  </a:txBody>
                  <a:tcPr marL="4763" marR="4763" marT="4763" marB="0" anchor="b">
                    <a:lnL>
                      <a:noFill/>
                    </a:lnL>
                    <a:lnR>
                      <a:noFill/>
                    </a:lnR>
                    <a:lnT>
                      <a:noFill/>
                    </a:lnT>
                    <a:lnB>
                      <a:noFill/>
                    </a:lnB>
                  </a:tcPr>
                </a:tc>
                <a:extLst>
                  <a:ext uri="{0D108BD9-81ED-4DB2-BD59-A6C34878D82A}">
                    <a16:rowId xmlns:a16="http://schemas.microsoft.com/office/drawing/2014/main" val="145539170"/>
                  </a:ext>
                </a:extLst>
              </a:tr>
              <a:tr h="180975">
                <a:tc>
                  <a:txBody>
                    <a:bodyPr/>
                    <a:lstStyle/>
                    <a:p>
                      <a:pPr algn="l" fontAlgn="b"/>
                      <a:r>
                        <a:rPr lang="en-ZA" sz="1100" b="1" i="0" u="none" strike="noStrike" dirty="0">
                          <a:solidFill>
                            <a:srgbClr val="CF4773"/>
                          </a:solidFill>
                          <a:effectLst/>
                          <a:latin typeface="Calibri" panose="020F0502020204030204" pitchFamily="34" charset="0"/>
                        </a:rPr>
                        <a:t> wisdom</a:t>
                      </a:r>
                    </a:p>
                  </a:txBody>
                  <a:tcPr marL="4763" marR="4763" marT="4763" marB="0" anchor="b">
                    <a:lnL>
                      <a:noFill/>
                    </a:lnL>
                    <a:lnR>
                      <a:noFill/>
                    </a:lnR>
                    <a:lnT>
                      <a:noFill/>
                    </a:lnT>
                    <a:lnB>
                      <a:noFill/>
                    </a:lnB>
                  </a:tcPr>
                </a:tc>
                <a:tc>
                  <a:txBody>
                    <a:bodyPr/>
                    <a:lstStyle/>
                    <a:p>
                      <a:pPr algn="r" fontAlgn="b"/>
                      <a:r>
                        <a:rPr lang="en-ZA" sz="1100" b="1" i="0" u="none" strike="noStrike" dirty="0">
                          <a:solidFill>
                            <a:srgbClr val="CF4773"/>
                          </a:solidFill>
                          <a:effectLst/>
                          <a:latin typeface="Calibri" panose="020F0502020204030204" pitchFamily="34" charset="0"/>
                        </a:rPr>
                        <a:t>7%</a:t>
                      </a:r>
                    </a:p>
                  </a:txBody>
                  <a:tcPr marL="4763" marR="4763" marT="4763" marB="0" anchor="b">
                    <a:lnL>
                      <a:noFill/>
                    </a:lnL>
                    <a:lnR>
                      <a:noFill/>
                    </a:lnR>
                    <a:lnT>
                      <a:noFill/>
                    </a:lnT>
                    <a:lnB>
                      <a:noFill/>
                    </a:lnB>
                  </a:tcPr>
                </a:tc>
                <a:extLst>
                  <a:ext uri="{0D108BD9-81ED-4DB2-BD59-A6C34878D82A}">
                    <a16:rowId xmlns:a16="http://schemas.microsoft.com/office/drawing/2014/main" val="629099055"/>
                  </a:ext>
                </a:extLst>
              </a:tr>
              <a:tr h="180975">
                <a:tc>
                  <a:txBody>
                    <a:bodyPr/>
                    <a:lstStyle/>
                    <a:p>
                      <a:pPr algn="l" fontAlgn="b"/>
                      <a:r>
                        <a:rPr lang="en-ZA" sz="1100" b="0" i="0" u="none" strike="noStrike">
                          <a:solidFill>
                            <a:schemeClr val="bg1"/>
                          </a:solidFill>
                          <a:effectLst/>
                          <a:latin typeface="Calibri" panose="020F0502020204030204" pitchFamily="34" charset="0"/>
                        </a:rPr>
                        <a:t> confidence</a:t>
                      </a:r>
                    </a:p>
                  </a:txBody>
                  <a:tcPr marL="4763" marR="4763" marT="4763" marB="0" anchor="b">
                    <a:lnL>
                      <a:noFill/>
                    </a:lnL>
                    <a:lnR>
                      <a:noFill/>
                    </a:lnR>
                    <a:lnT>
                      <a:noFill/>
                    </a:lnT>
                    <a:lnB>
                      <a:noFill/>
                    </a:lnB>
                  </a:tcPr>
                </a:tc>
                <a:tc>
                  <a:txBody>
                    <a:bodyPr/>
                    <a:lstStyle/>
                    <a:p>
                      <a:pPr algn="r" fontAlgn="b"/>
                      <a:r>
                        <a:rPr lang="en-ZA" sz="1100" b="0" i="0" u="none" strike="noStrike">
                          <a:solidFill>
                            <a:schemeClr val="bg1"/>
                          </a:solidFill>
                          <a:effectLst/>
                          <a:latin typeface="Calibri" panose="020F0502020204030204" pitchFamily="34" charset="0"/>
                        </a:rPr>
                        <a:t>6%</a:t>
                      </a:r>
                    </a:p>
                  </a:txBody>
                  <a:tcPr marL="4763" marR="4763" marT="4763" marB="0" anchor="b">
                    <a:lnL>
                      <a:noFill/>
                    </a:lnL>
                    <a:lnR>
                      <a:noFill/>
                    </a:lnR>
                    <a:lnT>
                      <a:noFill/>
                    </a:lnT>
                    <a:lnB>
                      <a:noFill/>
                    </a:lnB>
                  </a:tcPr>
                </a:tc>
                <a:extLst>
                  <a:ext uri="{0D108BD9-81ED-4DB2-BD59-A6C34878D82A}">
                    <a16:rowId xmlns:a16="http://schemas.microsoft.com/office/drawing/2014/main" val="3142952619"/>
                  </a:ext>
                </a:extLst>
              </a:tr>
              <a:tr h="180975">
                <a:tc>
                  <a:txBody>
                    <a:bodyPr/>
                    <a:lstStyle/>
                    <a:p>
                      <a:pPr algn="l" fontAlgn="b"/>
                      <a:r>
                        <a:rPr lang="en-ZA" sz="1100" b="0" i="0" u="none" strike="noStrike">
                          <a:solidFill>
                            <a:schemeClr val="bg1"/>
                          </a:solidFill>
                          <a:effectLst/>
                          <a:latin typeface="Calibri" panose="020F0502020204030204" pitchFamily="34" charset="0"/>
                        </a:rPr>
                        <a:t> peace</a:t>
                      </a:r>
                    </a:p>
                  </a:txBody>
                  <a:tcPr marL="4763" marR="4763" marT="4763" marB="0" anchor="b">
                    <a:lnL>
                      <a:noFill/>
                    </a:lnL>
                    <a:lnR>
                      <a:noFill/>
                    </a:lnR>
                    <a:lnT>
                      <a:noFill/>
                    </a:lnT>
                    <a:lnB>
                      <a:noFill/>
                    </a:lnB>
                  </a:tcPr>
                </a:tc>
                <a:tc>
                  <a:txBody>
                    <a:bodyPr/>
                    <a:lstStyle/>
                    <a:p>
                      <a:pPr algn="r" fontAlgn="b"/>
                      <a:r>
                        <a:rPr lang="en-ZA" sz="1100" b="0" i="0" u="none" strike="noStrike">
                          <a:solidFill>
                            <a:schemeClr val="bg1"/>
                          </a:solidFill>
                          <a:effectLst/>
                          <a:latin typeface="Calibri" panose="020F0502020204030204" pitchFamily="34" charset="0"/>
                        </a:rPr>
                        <a:t>5%</a:t>
                      </a:r>
                    </a:p>
                  </a:txBody>
                  <a:tcPr marL="4763" marR="4763" marT="4763" marB="0" anchor="b">
                    <a:lnL>
                      <a:noFill/>
                    </a:lnL>
                    <a:lnR>
                      <a:noFill/>
                    </a:lnR>
                    <a:lnT>
                      <a:noFill/>
                    </a:lnT>
                    <a:lnB>
                      <a:noFill/>
                    </a:lnB>
                  </a:tcPr>
                </a:tc>
                <a:extLst>
                  <a:ext uri="{0D108BD9-81ED-4DB2-BD59-A6C34878D82A}">
                    <a16:rowId xmlns:a16="http://schemas.microsoft.com/office/drawing/2014/main" val="2352106696"/>
                  </a:ext>
                </a:extLst>
              </a:tr>
              <a:tr h="180975">
                <a:tc>
                  <a:txBody>
                    <a:bodyPr/>
                    <a:lstStyle/>
                    <a:p>
                      <a:pPr algn="l" fontAlgn="b"/>
                      <a:r>
                        <a:rPr lang="en-ZA" sz="1100" b="0" i="0" u="none" strike="noStrike">
                          <a:solidFill>
                            <a:schemeClr val="bg1"/>
                          </a:solidFill>
                          <a:effectLst/>
                          <a:latin typeface="Calibri" panose="020F0502020204030204" pitchFamily="34" charset="0"/>
                        </a:rPr>
                        <a:t> calm</a:t>
                      </a:r>
                    </a:p>
                  </a:txBody>
                  <a:tcPr marL="4763" marR="4763" marT="4763" marB="0" anchor="b">
                    <a:lnL>
                      <a:noFill/>
                    </a:lnL>
                    <a:lnR>
                      <a:noFill/>
                    </a:lnR>
                    <a:lnT>
                      <a:noFill/>
                    </a:lnT>
                    <a:lnB>
                      <a:noFill/>
                    </a:lnB>
                  </a:tcPr>
                </a:tc>
                <a:tc>
                  <a:txBody>
                    <a:bodyPr/>
                    <a:lstStyle/>
                    <a:p>
                      <a:pPr algn="r" fontAlgn="b"/>
                      <a:r>
                        <a:rPr lang="en-ZA" sz="1100" b="0" i="0" u="none" strike="noStrike" dirty="0">
                          <a:solidFill>
                            <a:schemeClr val="bg1"/>
                          </a:solidFill>
                          <a:effectLst/>
                          <a:latin typeface="Calibri" panose="020F0502020204030204" pitchFamily="34" charset="0"/>
                        </a:rPr>
                        <a:t>5%</a:t>
                      </a:r>
                    </a:p>
                  </a:txBody>
                  <a:tcPr marL="4763" marR="4763" marT="4763" marB="0" anchor="b">
                    <a:lnL>
                      <a:noFill/>
                    </a:lnL>
                    <a:lnR>
                      <a:noFill/>
                    </a:lnR>
                    <a:lnT>
                      <a:noFill/>
                    </a:lnT>
                    <a:lnB>
                      <a:noFill/>
                    </a:lnB>
                  </a:tcPr>
                </a:tc>
                <a:extLst>
                  <a:ext uri="{0D108BD9-81ED-4DB2-BD59-A6C34878D82A}">
                    <a16:rowId xmlns:a16="http://schemas.microsoft.com/office/drawing/2014/main" val="1919652056"/>
                  </a:ext>
                </a:extLst>
              </a:tr>
            </a:tbl>
          </a:graphicData>
        </a:graphic>
      </p:graphicFrame>
      <p:graphicFrame>
        <p:nvGraphicFramePr>
          <p:cNvPr id="44" name="Table 43">
            <a:extLst>
              <a:ext uri="{FF2B5EF4-FFF2-40B4-BE49-F238E27FC236}">
                <a16:creationId xmlns:a16="http://schemas.microsoft.com/office/drawing/2014/main" id="{FC8CC4E2-19C0-D747-C7FB-1015900CBBFC}"/>
              </a:ext>
            </a:extLst>
          </p:cNvPr>
          <p:cNvGraphicFramePr>
            <a:graphicFrameLocks noGrp="1"/>
          </p:cNvGraphicFramePr>
          <p:nvPr>
            <p:extLst>
              <p:ext uri="{D42A27DB-BD31-4B8C-83A1-F6EECF244321}">
                <p14:modId xmlns:p14="http://schemas.microsoft.com/office/powerpoint/2010/main" val="488560149"/>
              </p:ext>
            </p:extLst>
          </p:nvPr>
        </p:nvGraphicFramePr>
        <p:xfrm>
          <a:off x="5498793" y="3388741"/>
          <a:ext cx="1295400" cy="904875"/>
        </p:xfrm>
        <a:graphic>
          <a:graphicData uri="http://schemas.openxmlformats.org/drawingml/2006/table">
            <a:tbl>
              <a:tblPr/>
              <a:tblGrid>
                <a:gridCol w="937496">
                  <a:extLst>
                    <a:ext uri="{9D8B030D-6E8A-4147-A177-3AD203B41FA5}">
                      <a16:colId xmlns:a16="http://schemas.microsoft.com/office/drawing/2014/main" val="3251440975"/>
                    </a:ext>
                  </a:extLst>
                </a:gridCol>
                <a:gridCol w="357904">
                  <a:extLst>
                    <a:ext uri="{9D8B030D-6E8A-4147-A177-3AD203B41FA5}">
                      <a16:colId xmlns:a16="http://schemas.microsoft.com/office/drawing/2014/main" val="2272913830"/>
                    </a:ext>
                  </a:extLst>
                </a:gridCol>
              </a:tblGrid>
              <a:tr h="180975">
                <a:tc>
                  <a:txBody>
                    <a:bodyPr/>
                    <a:lstStyle/>
                    <a:p>
                      <a:pPr algn="l" fontAlgn="b"/>
                      <a:r>
                        <a:rPr lang="en-ZA" sz="1100" b="0" i="0" u="none" strike="noStrike" dirty="0">
                          <a:solidFill>
                            <a:schemeClr val="bg1"/>
                          </a:solidFill>
                          <a:effectLst/>
                          <a:latin typeface="Calibri" panose="020F0502020204030204" pitchFamily="34" charset="0"/>
                        </a:rPr>
                        <a:t>.</a:t>
                      </a:r>
                    </a:p>
                  </a:txBody>
                  <a:tcPr marL="4763" marR="4763" marT="4763" marB="0" anchor="b">
                    <a:lnL>
                      <a:noFill/>
                    </a:lnL>
                    <a:lnR>
                      <a:noFill/>
                    </a:lnR>
                    <a:lnT>
                      <a:noFill/>
                    </a:lnT>
                    <a:lnB>
                      <a:noFill/>
                    </a:lnB>
                  </a:tcPr>
                </a:tc>
                <a:tc>
                  <a:txBody>
                    <a:bodyPr/>
                    <a:lstStyle/>
                    <a:p>
                      <a:pPr algn="r" fontAlgn="b"/>
                      <a:r>
                        <a:rPr lang="en-ZA" sz="1100" b="0" i="0" u="none" strike="noStrike">
                          <a:solidFill>
                            <a:schemeClr val="bg1"/>
                          </a:solidFill>
                          <a:effectLst/>
                          <a:latin typeface="Calibri" panose="020F0502020204030204" pitchFamily="34" charset="0"/>
                        </a:rPr>
                        <a:t>95%</a:t>
                      </a:r>
                    </a:p>
                  </a:txBody>
                  <a:tcPr marL="4763" marR="4763" marT="4763" marB="0" anchor="b">
                    <a:lnL>
                      <a:noFill/>
                    </a:lnL>
                    <a:lnR>
                      <a:noFill/>
                    </a:lnR>
                    <a:lnT>
                      <a:noFill/>
                    </a:lnT>
                    <a:lnB>
                      <a:noFill/>
                    </a:lnB>
                  </a:tcPr>
                </a:tc>
                <a:extLst>
                  <a:ext uri="{0D108BD9-81ED-4DB2-BD59-A6C34878D82A}">
                    <a16:rowId xmlns:a16="http://schemas.microsoft.com/office/drawing/2014/main" val="1619599565"/>
                  </a:ext>
                </a:extLst>
              </a:tr>
              <a:tr h="180975">
                <a:tc>
                  <a:txBody>
                    <a:bodyPr/>
                    <a:lstStyle/>
                    <a:p>
                      <a:pPr algn="l" fontAlgn="b"/>
                      <a:r>
                        <a:rPr lang="en-ZA" sz="1100" b="0" i="0" u="none" strike="noStrike" dirty="0">
                          <a:solidFill>
                            <a:schemeClr val="bg1"/>
                          </a:solidFill>
                          <a:effectLst/>
                          <a:latin typeface="Calibri" panose="020F0502020204030204" pitchFamily="34" charset="0"/>
                        </a:rPr>
                        <a:t>,</a:t>
                      </a:r>
                    </a:p>
                  </a:txBody>
                  <a:tcPr marL="4763" marR="4763" marT="4763" marB="0" anchor="b">
                    <a:lnL>
                      <a:noFill/>
                    </a:lnL>
                    <a:lnR>
                      <a:noFill/>
                    </a:lnR>
                    <a:lnT>
                      <a:noFill/>
                    </a:lnT>
                    <a:lnB>
                      <a:noFill/>
                    </a:lnB>
                  </a:tcPr>
                </a:tc>
                <a:tc>
                  <a:txBody>
                    <a:bodyPr/>
                    <a:lstStyle/>
                    <a:p>
                      <a:pPr algn="r" fontAlgn="b"/>
                      <a:r>
                        <a:rPr lang="en-ZA" sz="1100" b="0" i="0" u="none" strike="noStrike">
                          <a:solidFill>
                            <a:schemeClr val="bg1"/>
                          </a:solidFill>
                          <a:effectLst/>
                          <a:latin typeface="Calibri" panose="020F0502020204030204" pitchFamily="34" charset="0"/>
                        </a:rPr>
                        <a:t>2%</a:t>
                      </a:r>
                    </a:p>
                  </a:txBody>
                  <a:tcPr marL="4763" marR="4763" marT="4763" marB="0" anchor="b">
                    <a:lnL>
                      <a:noFill/>
                    </a:lnL>
                    <a:lnR>
                      <a:noFill/>
                    </a:lnR>
                    <a:lnT>
                      <a:noFill/>
                    </a:lnT>
                    <a:lnB>
                      <a:noFill/>
                    </a:lnB>
                  </a:tcPr>
                </a:tc>
                <a:extLst>
                  <a:ext uri="{0D108BD9-81ED-4DB2-BD59-A6C34878D82A}">
                    <a16:rowId xmlns:a16="http://schemas.microsoft.com/office/drawing/2014/main" val="3746875287"/>
                  </a:ext>
                </a:extLst>
              </a:tr>
              <a:tr h="180975">
                <a:tc>
                  <a:txBody>
                    <a:bodyPr/>
                    <a:lstStyle/>
                    <a:p>
                      <a:pPr algn="l" fontAlgn="b"/>
                      <a:r>
                        <a:rPr lang="en-ZA" sz="1100" b="1" i="0" u="none" strike="noStrike">
                          <a:solidFill>
                            <a:srgbClr val="CF4773"/>
                          </a:solidFill>
                          <a:effectLst/>
                          <a:latin typeface="Calibri" panose="020F0502020204030204" pitchFamily="34" charset="0"/>
                        </a:rPr>
                        <a:t>&lt;|endoftext|&gt;</a:t>
                      </a:r>
                    </a:p>
                  </a:txBody>
                  <a:tcPr marL="4763" marR="4763" marT="4763" marB="0" anchor="b">
                    <a:lnL>
                      <a:noFill/>
                    </a:lnL>
                    <a:lnR>
                      <a:noFill/>
                    </a:lnR>
                    <a:lnT>
                      <a:noFill/>
                    </a:lnT>
                    <a:lnB>
                      <a:noFill/>
                    </a:lnB>
                  </a:tcPr>
                </a:tc>
                <a:tc>
                  <a:txBody>
                    <a:bodyPr/>
                    <a:lstStyle/>
                    <a:p>
                      <a:pPr algn="r" fontAlgn="b"/>
                      <a:r>
                        <a:rPr lang="en-ZA" sz="1100" b="1" i="0" u="none" strike="noStrike" dirty="0">
                          <a:solidFill>
                            <a:srgbClr val="CF4773"/>
                          </a:solidFill>
                          <a:effectLst/>
                          <a:latin typeface="Calibri" panose="020F0502020204030204" pitchFamily="34" charset="0"/>
                        </a:rPr>
                        <a:t>1%</a:t>
                      </a:r>
                    </a:p>
                  </a:txBody>
                  <a:tcPr marL="4763" marR="4763" marT="4763" marB="0" anchor="b">
                    <a:lnL>
                      <a:noFill/>
                    </a:lnL>
                    <a:lnR>
                      <a:noFill/>
                    </a:lnR>
                    <a:lnT>
                      <a:noFill/>
                    </a:lnT>
                    <a:lnB>
                      <a:noFill/>
                    </a:lnB>
                  </a:tcPr>
                </a:tc>
                <a:extLst>
                  <a:ext uri="{0D108BD9-81ED-4DB2-BD59-A6C34878D82A}">
                    <a16:rowId xmlns:a16="http://schemas.microsoft.com/office/drawing/2014/main" val="4238195736"/>
                  </a:ext>
                </a:extLst>
              </a:tr>
              <a:tr h="180975">
                <a:tc>
                  <a:txBody>
                    <a:bodyPr/>
                    <a:lstStyle/>
                    <a:p>
                      <a:pPr algn="l" fontAlgn="b"/>
                      <a:r>
                        <a:rPr lang="en-ZA" sz="1100" b="0" i="0" u="none" strike="noStrike" dirty="0">
                          <a:solidFill>
                            <a:schemeClr val="bg1"/>
                          </a:solidFill>
                          <a:effectLst/>
                          <a:latin typeface="Calibri" panose="020F0502020204030204" pitchFamily="34" charset="0"/>
                        </a:rPr>
                        <a:t> and</a:t>
                      </a:r>
                    </a:p>
                  </a:txBody>
                  <a:tcPr marL="4763" marR="4763" marT="4763" marB="0" anchor="b">
                    <a:lnL>
                      <a:noFill/>
                    </a:lnL>
                    <a:lnR>
                      <a:noFill/>
                    </a:lnR>
                    <a:lnT>
                      <a:noFill/>
                    </a:lnT>
                    <a:lnB>
                      <a:noFill/>
                    </a:lnB>
                  </a:tcPr>
                </a:tc>
                <a:tc>
                  <a:txBody>
                    <a:bodyPr/>
                    <a:lstStyle/>
                    <a:p>
                      <a:pPr algn="r" fontAlgn="b"/>
                      <a:r>
                        <a:rPr lang="en-ZA" sz="1100" b="0" i="0" u="none" strike="noStrike" dirty="0">
                          <a:solidFill>
                            <a:schemeClr val="bg1"/>
                          </a:solidFill>
                          <a:effectLst/>
                          <a:latin typeface="Calibri" panose="020F0502020204030204" pitchFamily="34" charset="0"/>
                        </a:rPr>
                        <a:t>1%</a:t>
                      </a:r>
                    </a:p>
                  </a:txBody>
                  <a:tcPr marL="4763" marR="4763" marT="4763" marB="0" anchor="b">
                    <a:lnL>
                      <a:noFill/>
                    </a:lnL>
                    <a:lnR>
                      <a:noFill/>
                    </a:lnR>
                    <a:lnT>
                      <a:noFill/>
                    </a:lnT>
                    <a:lnB>
                      <a:noFill/>
                    </a:lnB>
                  </a:tcPr>
                </a:tc>
                <a:extLst>
                  <a:ext uri="{0D108BD9-81ED-4DB2-BD59-A6C34878D82A}">
                    <a16:rowId xmlns:a16="http://schemas.microsoft.com/office/drawing/2014/main" val="1531458894"/>
                  </a:ext>
                </a:extLst>
              </a:tr>
              <a:tr h="180975">
                <a:tc>
                  <a:txBody>
                    <a:bodyPr/>
                    <a:lstStyle/>
                    <a:p>
                      <a:pPr algn="l" fontAlgn="b"/>
                      <a:r>
                        <a:rPr lang="en-ZA" sz="1100" b="0" i="0" u="none" strike="noStrike">
                          <a:solidFill>
                            <a:schemeClr val="bg1"/>
                          </a:solidFill>
                          <a:effectLst/>
                          <a:latin typeface="Calibri" panose="020F0502020204030204" pitchFamily="34" charset="0"/>
                        </a:rPr>
                        <a:t>\n</a:t>
                      </a:r>
                    </a:p>
                  </a:txBody>
                  <a:tcPr marL="4763" marR="4763" marT="4763" marB="0" anchor="b">
                    <a:lnL>
                      <a:noFill/>
                    </a:lnL>
                    <a:lnR>
                      <a:noFill/>
                    </a:lnR>
                    <a:lnT>
                      <a:noFill/>
                    </a:lnT>
                    <a:lnB>
                      <a:noFill/>
                    </a:lnB>
                  </a:tcPr>
                </a:tc>
                <a:tc>
                  <a:txBody>
                    <a:bodyPr/>
                    <a:lstStyle/>
                    <a:p>
                      <a:pPr algn="r" fontAlgn="b"/>
                      <a:r>
                        <a:rPr lang="en-ZA" sz="1100" b="0" i="0" u="none" strike="noStrike" dirty="0">
                          <a:solidFill>
                            <a:schemeClr val="bg1"/>
                          </a:solidFill>
                          <a:effectLst/>
                          <a:latin typeface="Calibri" panose="020F0502020204030204" pitchFamily="34" charset="0"/>
                        </a:rPr>
                        <a:t>0%</a:t>
                      </a:r>
                    </a:p>
                  </a:txBody>
                  <a:tcPr marL="4763" marR="4763" marT="4763" marB="0" anchor="b">
                    <a:lnL>
                      <a:noFill/>
                    </a:lnL>
                    <a:lnR>
                      <a:noFill/>
                    </a:lnR>
                    <a:lnT>
                      <a:noFill/>
                    </a:lnT>
                    <a:lnB>
                      <a:noFill/>
                    </a:lnB>
                  </a:tcPr>
                </a:tc>
                <a:extLst>
                  <a:ext uri="{0D108BD9-81ED-4DB2-BD59-A6C34878D82A}">
                    <a16:rowId xmlns:a16="http://schemas.microsoft.com/office/drawing/2014/main" val="3515832173"/>
                  </a:ext>
                </a:extLst>
              </a:tr>
            </a:tbl>
          </a:graphicData>
        </a:graphic>
      </p:graphicFrame>
      <p:sp>
        <p:nvSpPr>
          <p:cNvPr id="45" name="TextBox 44">
            <a:extLst>
              <a:ext uri="{FF2B5EF4-FFF2-40B4-BE49-F238E27FC236}">
                <a16:creationId xmlns:a16="http://schemas.microsoft.com/office/drawing/2014/main" id="{92DDF221-E9B4-CA19-35CA-BB1420D44870}"/>
              </a:ext>
            </a:extLst>
          </p:cNvPr>
          <p:cNvSpPr txBox="1"/>
          <p:nvPr/>
        </p:nvSpPr>
        <p:spPr>
          <a:xfrm>
            <a:off x="1585763" y="4497169"/>
            <a:ext cx="6075994" cy="646331"/>
          </a:xfrm>
          <a:prstGeom prst="rect">
            <a:avLst/>
          </a:prstGeom>
          <a:noFill/>
        </p:spPr>
        <p:txBody>
          <a:bodyPr wrap="square" rtlCol="0">
            <a:spAutoFit/>
          </a:bodyPr>
          <a:lstStyle/>
          <a:p>
            <a:pPr algn="ctr"/>
            <a:r>
              <a:rPr lang="en-US" b="1" dirty="0">
                <a:solidFill>
                  <a:srgbClr val="70C9E0"/>
                </a:solidFill>
              </a:rPr>
              <a:t>“My </a:t>
            </a:r>
            <a:r>
              <a:rPr lang="en-US" b="1" dirty="0" err="1">
                <a:solidFill>
                  <a:srgbClr val="70C9E0"/>
                </a:solidFill>
              </a:rPr>
              <a:t>favourite</a:t>
            </a:r>
            <a:r>
              <a:rPr lang="en-US" b="1" dirty="0">
                <a:solidFill>
                  <a:srgbClr val="70C9E0"/>
                </a:solidFill>
              </a:rPr>
              <a:t> </a:t>
            </a:r>
            <a:r>
              <a:rPr lang="en-US" b="1" dirty="0" err="1">
                <a:solidFill>
                  <a:srgbClr val="70C9E0"/>
                </a:solidFill>
              </a:rPr>
              <a:t>colour</a:t>
            </a:r>
            <a:r>
              <a:rPr lang="en-US" b="1" dirty="0">
                <a:solidFill>
                  <a:srgbClr val="70C9E0"/>
                </a:solidFill>
              </a:rPr>
              <a:t> is blue because it is associated with stability, serenity, trust and wisdom”</a:t>
            </a:r>
            <a:endParaRPr lang="en-ZA" b="1" dirty="0">
              <a:solidFill>
                <a:srgbClr val="70C9E0"/>
              </a:solidFill>
            </a:endParaRPr>
          </a:p>
        </p:txBody>
      </p:sp>
    </p:spTree>
    <p:extLst>
      <p:ext uri="{BB962C8B-B14F-4D97-AF65-F5344CB8AC3E}">
        <p14:creationId xmlns:p14="http://schemas.microsoft.com/office/powerpoint/2010/main" val="393226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childTnLst>
                          </p:cTn>
                        </p:par>
                        <p:par>
                          <p:cTn id="54" fill="hold">
                            <p:stCondLst>
                              <p:cond delay="1000"/>
                            </p:stCondLst>
                            <p:childTnLst>
                              <p:par>
                                <p:cTn id="55" presetID="10" presetClass="entr" presetSubtype="0"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childTnLst>
                          </p:cTn>
                        </p:par>
                        <p:par>
                          <p:cTn id="58" fill="hold">
                            <p:stCondLst>
                              <p:cond delay="1500"/>
                            </p:stCondLst>
                            <p:childTnLst>
                              <p:par>
                                <p:cTn id="59" presetID="10" presetClass="entr" presetSubtype="0" fill="hold" nodeType="after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500"/>
                                        <p:tgtEl>
                                          <p:spTgt spid="3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fade">
                                      <p:cBhvr>
                                        <p:cTn id="71" dur="500"/>
                                        <p:tgtEl>
                                          <p:spTgt spid="37"/>
                                        </p:tgtEl>
                                      </p:cBhvr>
                                    </p:animEffect>
                                  </p:childTnLst>
                                </p:cTn>
                              </p:par>
                            </p:childTnLst>
                          </p:cTn>
                        </p:par>
                        <p:par>
                          <p:cTn id="72" fill="hold">
                            <p:stCondLst>
                              <p:cond delay="500"/>
                            </p:stCondLst>
                            <p:childTnLst>
                              <p:par>
                                <p:cTn id="73" presetID="10" presetClass="entr" presetSubtype="0" fill="hold" nodeType="after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fade">
                                      <p:cBhvr>
                                        <p:cTn id="75" dur="500"/>
                                        <p:tgtEl>
                                          <p:spTgt spid="39"/>
                                        </p:tgtEl>
                                      </p:cBhvr>
                                    </p:animEffect>
                                  </p:childTnLst>
                                </p:cTn>
                              </p:par>
                            </p:childTnLst>
                          </p:cTn>
                        </p:par>
                        <p:par>
                          <p:cTn id="76" fill="hold">
                            <p:stCondLst>
                              <p:cond delay="1000"/>
                            </p:stCondLst>
                            <p:childTnLst>
                              <p:par>
                                <p:cTn id="77" presetID="10" presetClass="entr" presetSubtype="0" fill="hold" nodeType="after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fade">
                                      <p:cBhvr>
                                        <p:cTn id="79" dur="500"/>
                                        <p:tgtEl>
                                          <p:spTgt spid="41"/>
                                        </p:tgtEl>
                                      </p:cBhvr>
                                    </p:animEffect>
                                  </p:childTnLst>
                                </p:cTn>
                              </p:par>
                            </p:childTnLst>
                          </p:cTn>
                        </p:par>
                        <p:par>
                          <p:cTn id="80" fill="hold">
                            <p:stCondLst>
                              <p:cond delay="1500"/>
                            </p:stCondLst>
                            <p:childTnLst>
                              <p:par>
                                <p:cTn id="81" presetID="10" presetClass="entr" presetSubtype="0" fill="hold" nodeType="afterEffect">
                                  <p:stCondLst>
                                    <p:cond delay="0"/>
                                  </p:stCondLst>
                                  <p:childTnLst>
                                    <p:set>
                                      <p:cBhvr>
                                        <p:cTn id="82" dur="1" fill="hold">
                                          <p:stCondLst>
                                            <p:cond delay="0"/>
                                          </p:stCondLst>
                                        </p:cTn>
                                        <p:tgtEl>
                                          <p:spTgt spid="44"/>
                                        </p:tgtEl>
                                        <p:attrNameLst>
                                          <p:attrName>style.visibility</p:attrName>
                                        </p:attrNameLst>
                                      </p:cBhvr>
                                      <p:to>
                                        <p:strVal val="visible"/>
                                      </p:to>
                                    </p:set>
                                    <p:animEffect transition="in" filter="fade">
                                      <p:cBhvr>
                                        <p:cTn id="83" dur="500"/>
                                        <p:tgtEl>
                                          <p:spTgt spid="44"/>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45"/>
                                        </p:tgtEl>
                                        <p:attrNameLst>
                                          <p:attrName>style.visibility</p:attrName>
                                        </p:attrNameLst>
                                      </p:cBhvr>
                                      <p:to>
                                        <p:strVal val="visible"/>
                                      </p:to>
                                    </p:set>
                                    <p:animEffect transition="in" filter="fade">
                                      <p:cBhvr>
                                        <p:cTn id="8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2" grpId="0" animBg="1"/>
      <p:bldP spid="4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F9B1CF-1F31-B034-A8B7-236CA6A2321B}"/>
              </a:ext>
            </a:extLst>
          </p:cNvPr>
          <p:cNvSpPr txBox="1"/>
          <p:nvPr/>
        </p:nvSpPr>
        <p:spPr>
          <a:xfrm>
            <a:off x="229483" y="1082784"/>
            <a:ext cx="6143074" cy="369332"/>
          </a:xfrm>
          <a:prstGeom prst="rect">
            <a:avLst/>
          </a:prstGeom>
          <a:noFill/>
        </p:spPr>
        <p:txBody>
          <a:bodyPr wrap="square" rtlCol="0">
            <a:spAutoFit/>
          </a:bodyPr>
          <a:lstStyle/>
          <a:p>
            <a:r>
              <a:rPr lang="en-US" dirty="0">
                <a:solidFill>
                  <a:srgbClr val="FCDD02"/>
                </a:solidFill>
              </a:rPr>
              <a:t>Prompt: </a:t>
            </a:r>
            <a:r>
              <a:rPr lang="en-US" b="1" dirty="0">
                <a:solidFill>
                  <a:srgbClr val="FCDD02"/>
                </a:solidFill>
              </a:rPr>
              <a:t>“My </a:t>
            </a:r>
            <a:r>
              <a:rPr lang="en-US" b="1" dirty="0" err="1">
                <a:solidFill>
                  <a:srgbClr val="FCDD02"/>
                </a:solidFill>
              </a:rPr>
              <a:t>favourite</a:t>
            </a:r>
            <a:r>
              <a:rPr lang="en-US" b="1" dirty="0">
                <a:solidFill>
                  <a:srgbClr val="FCDD02"/>
                </a:solidFill>
              </a:rPr>
              <a:t> </a:t>
            </a:r>
            <a:r>
              <a:rPr lang="en-US" b="1" dirty="0" err="1">
                <a:solidFill>
                  <a:srgbClr val="FCDD02"/>
                </a:solidFill>
              </a:rPr>
              <a:t>colour</a:t>
            </a:r>
            <a:r>
              <a:rPr lang="en-US" b="1" dirty="0">
                <a:solidFill>
                  <a:srgbClr val="FCDD02"/>
                </a:solidFill>
              </a:rPr>
              <a:t> is”</a:t>
            </a:r>
            <a:endParaRPr lang="en-ZA" b="1" dirty="0">
              <a:solidFill>
                <a:srgbClr val="FCDD02"/>
              </a:solidFill>
            </a:endParaRPr>
          </a:p>
        </p:txBody>
      </p:sp>
      <p:sp>
        <p:nvSpPr>
          <p:cNvPr id="4" name="TextBox 3">
            <a:extLst>
              <a:ext uri="{FF2B5EF4-FFF2-40B4-BE49-F238E27FC236}">
                <a16:creationId xmlns:a16="http://schemas.microsoft.com/office/drawing/2014/main" id="{BEFB69FA-4A43-D685-5AF2-B05A2F39A945}"/>
              </a:ext>
            </a:extLst>
          </p:cNvPr>
          <p:cNvSpPr txBox="1"/>
          <p:nvPr/>
        </p:nvSpPr>
        <p:spPr>
          <a:xfrm>
            <a:off x="86496" y="1674263"/>
            <a:ext cx="6582435" cy="338554"/>
          </a:xfrm>
          <a:prstGeom prst="rect">
            <a:avLst/>
          </a:prstGeom>
          <a:noFill/>
        </p:spPr>
        <p:txBody>
          <a:bodyPr wrap="square" rtlCol="0">
            <a:spAutoFit/>
          </a:bodyPr>
          <a:lstStyle/>
          <a:p>
            <a:r>
              <a:rPr lang="en-US" sz="1600" dirty="0">
                <a:solidFill>
                  <a:srgbClr val="FCDD02"/>
                </a:solidFill>
              </a:rPr>
              <a:t>My </a:t>
            </a:r>
            <a:r>
              <a:rPr lang="en-US" sz="1600" dirty="0" err="1">
                <a:solidFill>
                  <a:srgbClr val="FCDD02"/>
                </a:solidFill>
              </a:rPr>
              <a:t>favourite</a:t>
            </a:r>
            <a:r>
              <a:rPr lang="en-US" sz="1600" dirty="0">
                <a:solidFill>
                  <a:srgbClr val="FCDD02"/>
                </a:solidFill>
              </a:rPr>
              <a:t> </a:t>
            </a:r>
            <a:r>
              <a:rPr lang="en-US" sz="1600" dirty="0" err="1">
                <a:solidFill>
                  <a:srgbClr val="FCDD02"/>
                </a:solidFill>
              </a:rPr>
              <a:t>colour</a:t>
            </a:r>
            <a:r>
              <a:rPr lang="en-US" sz="1600" dirty="0">
                <a:solidFill>
                  <a:srgbClr val="FCDD02"/>
                </a:solidFill>
              </a:rPr>
              <a:t> is </a:t>
            </a:r>
            <a:r>
              <a:rPr lang="en-US" sz="1600" dirty="0" err="1">
                <a:solidFill>
                  <a:schemeClr val="bg1"/>
                </a:solidFill>
              </a:rPr>
              <a:t>danger.gasaur</a:t>
            </a:r>
            <a:r>
              <a:rPr lang="en-US" sz="1600" dirty="0">
                <a:solidFill>
                  <a:schemeClr val="bg1"/>
                </a:solidFill>
              </a:rPr>
              <a:t> I don’t believe that </a:t>
            </a:r>
            <a:r>
              <a:rPr lang="en-US" sz="1600" dirty="0" err="1">
                <a:solidFill>
                  <a:schemeClr val="bg1"/>
                </a:solidFill>
              </a:rPr>
              <a:t>colour</a:t>
            </a:r>
            <a:r>
              <a:rPr lang="en-US" sz="1600" dirty="0">
                <a:solidFill>
                  <a:schemeClr val="bg1"/>
                </a:solidFill>
              </a:rPr>
              <a:t> exist</a:t>
            </a:r>
            <a:endParaRPr lang="en-ZA" sz="1600" dirty="0">
              <a:solidFill>
                <a:schemeClr val="bg1"/>
              </a:solidFill>
            </a:endParaRPr>
          </a:p>
        </p:txBody>
      </p:sp>
      <p:pic>
        <p:nvPicPr>
          <p:cNvPr id="17" name="Graphic 16" descr="High temperature outline">
            <a:extLst>
              <a:ext uri="{FF2B5EF4-FFF2-40B4-BE49-F238E27FC236}">
                <a16:creationId xmlns:a16="http://schemas.microsoft.com/office/drawing/2014/main" id="{1968017A-5EB7-06D2-B630-A47AB17D64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35354" y="1116569"/>
            <a:ext cx="3874727" cy="3874727"/>
          </a:xfrm>
          <a:prstGeom prst="rect">
            <a:avLst/>
          </a:prstGeom>
        </p:spPr>
      </p:pic>
      <p:sp>
        <p:nvSpPr>
          <p:cNvPr id="19" name="TextBox 18">
            <a:extLst>
              <a:ext uri="{FF2B5EF4-FFF2-40B4-BE49-F238E27FC236}">
                <a16:creationId xmlns:a16="http://schemas.microsoft.com/office/drawing/2014/main" id="{86357EA0-EA10-E1D3-6DED-4837C26996DC}"/>
              </a:ext>
            </a:extLst>
          </p:cNvPr>
          <p:cNvSpPr txBox="1"/>
          <p:nvPr/>
        </p:nvSpPr>
        <p:spPr>
          <a:xfrm>
            <a:off x="5582133" y="4172793"/>
            <a:ext cx="3781167" cy="369332"/>
          </a:xfrm>
          <a:prstGeom prst="rect">
            <a:avLst/>
          </a:prstGeom>
          <a:noFill/>
        </p:spPr>
        <p:txBody>
          <a:bodyPr wrap="square" rtlCol="0">
            <a:spAutoFit/>
          </a:bodyPr>
          <a:lstStyle/>
          <a:p>
            <a:pPr algn="ctr"/>
            <a:r>
              <a:rPr lang="en-ZA" dirty="0">
                <a:solidFill>
                  <a:srgbClr val="CF4773"/>
                </a:solidFill>
              </a:rPr>
              <a:t>Temperature TOO HIGH</a:t>
            </a:r>
          </a:p>
        </p:txBody>
      </p:sp>
      <p:sp>
        <p:nvSpPr>
          <p:cNvPr id="11" name="TextBox 10">
            <a:extLst>
              <a:ext uri="{FF2B5EF4-FFF2-40B4-BE49-F238E27FC236}">
                <a16:creationId xmlns:a16="http://schemas.microsoft.com/office/drawing/2014/main" id="{45C309A8-8535-9BC4-4871-046696A3285D}"/>
              </a:ext>
            </a:extLst>
          </p:cNvPr>
          <p:cNvSpPr txBox="1"/>
          <p:nvPr/>
        </p:nvSpPr>
        <p:spPr>
          <a:xfrm>
            <a:off x="86495" y="2068125"/>
            <a:ext cx="6582435" cy="369332"/>
          </a:xfrm>
          <a:prstGeom prst="rect">
            <a:avLst/>
          </a:prstGeom>
          <a:noFill/>
        </p:spPr>
        <p:txBody>
          <a:bodyPr wrap="square" rtlCol="0">
            <a:spAutoFit/>
          </a:bodyPr>
          <a:lstStyle/>
          <a:p>
            <a:r>
              <a:rPr lang="en-US" sz="1600" dirty="0">
                <a:solidFill>
                  <a:srgbClr val="FCDD02"/>
                </a:solidFill>
              </a:rPr>
              <a:t>My </a:t>
            </a:r>
            <a:r>
              <a:rPr lang="en-US" sz="1600" dirty="0" err="1">
                <a:solidFill>
                  <a:srgbClr val="FCDD02"/>
                </a:solidFill>
              </a:rPr>
              <a:t>favourite</a:t>
            </a:r>
            <a:r>
              <a:rPr lang="en-US" sz="1600" dirty="0">
                <a:solidFill>
                  <a:srgbClr val="FCDD02"/>
                </a:solidFill>
              </a:rPr>
              <a:t> </a:t>
            </a:r>
            <a:r>
              <a:rPr lang="en-US" sz="1600" dirty="0" err="1">
                <a:solidFill>
                  <a:srgbClr val="FCDD02"/>
                </a:solidFill>
              </a:rPr>
              <a:t>colour</a:t>
            </a:r>
            <a:r>
              <a:rPr lang="en-US" sz="1600" dirty="0">
                <a:solidFill>
                  <a:srgbClr val="FCDD02"/>
                </a:solidFill>
              </a:rPr>
              <a:t> is </a:t>
            </a:r>
            <a:r>
              <a:rPr lang="en-US" sz="1600" dirty="0">
                <a:solidFill>
                  <a:schemeClr val="bg1"/>
                </a:solidFill>
              </a:rPr>
              <a:t>pink! </a:t>
            </a:r>
            <a:r>
              <a:rPr lang="en-ZA" dirty="0"/>
              <a:t>🦄</a:t>
            </a:r>
            <a:r>
              <a:rPr lang="en-ZA" sz="1600" dirty="0">
                <a:solidFill>
                  <a:schemeClr val="bg1"/>
                </a:solidFill>
              </a:rPr>
              <a:t> alt[Ready! Now </a:t>
            </a:r>
            <a:r>
              <a:rPr lang="en-ZA" sz="1600" dirty="0" err="1">
                <a:solidFill>
                  <a:schemeClr val="bg1"/>
                </a:solidFill>
              </a:rPr>
              <a:t>isnRich</a:t>
            </a:r>
            <a:r>
              <a:rPr lang="en-ZA" sz="1600" dirty="0">
                <a:solidFill>
                  <a:schemeClr val="bg1"/>
                </a:solidFill>
              </a:rPr>
              <a:t> </a:t>
            </a:r>
            <a:r>
              <a:rPr lang="en-ZA" sz="1600" dirty="0" err="1">
                <a:solidFill>
                  <a:schemeClr val="bg1"/>
                </a:solidFill>
              </a:rPr>
              <a:t>menw’s</a:t>
            </a:r>
            <a:endParaRPr lang="en-ZA" b="1" dirty="0"/>
          </a:p>
        </p:txBody>
      </p:sp>
      <p:sp>
        <p:nvSpPr>
          <p:cNvPr id="12" name="TextBox 11">
            <a:extLst>
              <a:ext uri="{FF2B5EF4-FFF2-40B4-BE49-F238E27FC236}">
                <a16:creationId xmlns:a16="http://schemas.microsoft.com/office/drawing/2014/main" id="{D24E7884-0FBB-6407-D848-8F23A443EA79}"/>
              </a:ext>
            </a:extLst>
          </p:cNvPr>
          <p:cNvSpPr txBox="1"/>
          <p:nvPr/>
        </p:nvSpPr>
        <p:spPr>
          <a:xfrm>
            <a:off x="86496" y="2487642"/>
            <a:ext cx="6582435" cy="338554"/>
          </a:xfrm>
          <a:prstGeom prst="rect">
            <a:avLst/>
          </a:prstGeom>
          <a:noFill/>
        </p:spPr>
        <p:txBody>
          <a:bodyPr wrap="square" rtlCol="0">
            <a:spAutoFit/>
          </a:bodyPr>
          <a:lstStyle/>
          <a:p>
            <a:r>
              <a:rPr lang="en-US" sz="1600" dirty="0">
                <a:solidFill>
                  <a:srgbClr val="FCDD02"/>
                </a:solidFill>
              </a:rPr>
              <a:t>My </a:t>
            </a:r>
            <a:r>
              <a:rPr lang="en-US" sz="1600" dirty="0" err="1">
                <a:solidFill>
                  <a:srgbClr val="FCDD02"/>
                </a:solidFill>
              </a:rPr>
              <a:t>favourite</a:t>
            </a:r>
            <a:r>
              <a:rPr lang="en-US" sz="1600" dirty="0">
                <a:solidFill>
                  <a:srgbClr val="FCDD02"/>
                </a:solidFill>
              </a:rPr>
              <a:t> </a:t>
            </a:r>
            <a:r>
              <a:rPr lang="en-US" sz="1600" dirty="0" err="1">
                <a:solidFill>
                  <a:srgbClr val="FCDD02"/>
                </a:solidFill>
              </a:rPr>
              <a:t>colour</a:t>
            </a:r>
            <a:r>
              <a:rPr lang="en-US" sz="1600" dirty="0">
                <a:solidFill>
                  <a:srgbClr val="FCDD02"/>
                </a:solidFill>
              </a:rPr>
              <a:t> is</a:t>
            </a:r>
            <a:r>
              <a:rPr lang="en-US" sz="1600" dirty="0">
                <a:solidFill>
                  <a:schemeClr val="bg1"/>
                </a:solidFill>
              </a:rPr>
              <a:t>:</a:t>
            </a:r>
            <a:r>
              <a:rPr lang="en-US" sz="1600" dirty="0">
                <a:solidFill>
                  <a:srgbClr val="FCDD02"/>
                </a:solidFill>
              </a:rPr>
              <a:t> </a:t>
            </a:r>
            <a:r>
              <a:rPr lang="en-US" sz="1600" dirty="0">
                <a:solidFill>
                  <a:schemeClr val="bg1"/>
                </a:solidFill>
              </a:rPr>
              <a:t>purple</a:t>
            </a:r>
            <a:endParaRPr lang="en-ZA" b="1" dirty="0"/>
          </a:p>
        </p:txBody>
      </p:sp>
      <p:sp>
        <p:nvSpPr>
          <p:cNvPr id="13" name="TextBox 12">
            <a:extLst>
              <a:ext uri="{FF2B5EF4-FFF2-40B4-BE49-F238E27FC236}">
                <a16:creationId xmlns:a16="http://schemas.microsoft.com/office/drawing/2014/main" id="{FC781098-3AE5-80B5-A328-CB75397F552D}"/>
              </a:ext>
            </a:extLst>
          </p:cNvPr>
          <p:cNvSpPr txBox="1"/>
          <p:nvPr/>
        </p:nvSpPr>
        <p:spPr>
          <a:xfrm>
            <a:off x="86496" y="2876381"/>
            <a:ext cx="6582435" cy="338554"/>
          </a:xfrm>
          <a:prstGeom prst="rect">
            <a:avLst/>
          </a:prstGeom>
          <a:noFill/>
        </p:spPr>
        <p:txBody>
          <a:bodyPr wrap="square" rtlCol="0">
            <a:spAutoFit/>
          </a:bodyPr>
          <a:lstStyle/>
          <a:p>
            <a:r>
              <a:rPr lang="en-US" sz="1600" dirty="0">
                <a:solidFill>
                  <a:srgbClr val="FCDD02"/>
                </a:solidFill>
              </a:rPr>
              <a:t>My </a:t>
            </a:r>
            <a:r>
              <a:rPr lang="en-US" sz="1600" dirty="0" err="1">
                <a:solidFill>
                  <a:srgbClr val="FCDD02"/>
                </a:solidFill>
              </a:rPr>
              <a:t>favourite</a:t>
            </a:r>
            <a:r>
              <a:rPr lang="en-US" sz="1600" dirty="0">
                <a:solidFill>
                  <a:srgbClr val="FCDD02"/>
                </a:solidFill>
              </a:rPr>
              <a:t> </a:t>
            </a:r>
            <a:r>
              <a:rPr lang="en-US" sz="1600" dirty="0" err="1">
                <a:solidFill>
                  <a:srgbClr val="FCDD02"/>
                </a:solidFill>
              </a:rPr>
              <a:t>colour</a:t>
            </a:r>
            <a:r>
              <a:rPr lang="en-US" sz="1600" dirty="0">
                <a:solidFill>
                  <a:srgbClr val="FCDD02"/>
                </a:solidFill>
              </a:rPr>
              <a:t> is </a:t>
            </a:r>
            <a:r>
              <a:rPr lang="en-US" sz="1600" dirty="0">
                <a:solidFill>
                  <a:schemeClr val="bg1"/>
                </a:solidFill>
              </a:rPr>
              <a:t>green </a:t>
            </a:r>
            <a:r>
              <a:rPr lang="en-US" sz="1600" dirty="0" err="1">
                <a:solidFill>
                  <a:schemeClr val="bg1"/>
                </a:solidFill>
              </a:rPr>
              <a:t>jerav</a:t>
            </a:r>
            <a:r>
              <a:rPr lang="en-US" sz="1600" dirty="0">
                <a:solidFill>
                  <a:schemeClr val="bg1"/>
                </a:solidFill>
              </a:rPr>
              <a:t> - </a:t>
            </a:r>
            <a:r>
              <a:rPr lang="en-US" sz="1600" dirty="0" err="1">
                <a:solidFill>
                  <a:schemeClr val="bg1"/>
                </a:solidFill>
              </a:rPr>
              <a:t>citteyn</a:t>
            </a:r>
            <a:r>
              <a:rPr lang="en-US" sz="1600" dirty="0">
                <a:solidFill>
                  <a:schemeClr val="bg1"/>
                </a:solidFill>
              </a:rPr>
              <a:t> eh </a:t>
            </a:r>
            <a:r>
              <a:rPr lang="en-US" sz="1600" dirty="0" err="1">
                <a:solidFill>
                  <a:schemeClr val="bg1"/>
                </a:solidFill>
              </a:rPr>
              <a:t>NoaRs</a:t>
            </a:r>
            <a:r>
              <a:rPr lang="en-US" sz="1600" dirty="0">
                <a:solidFill>
                  <a:schemeClr val="bg1"/>
                </a:solidFill>
              </a:rPr>
              <a:t> my Valley</a:t>
            </a:r>
          </a:p>
        </p:txBody>
      </p:sp>
      <p:sp>
        <p:nvSpPr>
          <p:cNvPr id="14" name="TextBox 13">
            <a:extLst>
              <a:ext uri="{FF2B5EF4-FFF2-40B4-BE49-F238E27FC236}">
                <a16:creationId xmlns:a16="http://schemas.microsoft.com/office/drawing/2014/main" id="{5B9DAFD5-4014-6575-1F60-245A76090724}"/>
              </a:ext>
            </a:extLst>
          </p:cNvPr>
          <p:cNvSpPr txBox="1"/>
          <p:nvPr/>
        </p:nvSpPr>
        <p:spPr>
          <a:xfrm>
            <a:off x="86494" y="3260472"/>
            <a:ext cx="6582435" cy="584775"/>
          </a:xfrm>
          <a:prstGeom prst="rect">
            <a:avLst/>
          </a:prstGeom>
          <a:noFill/>
        </p:spPr>
        <p:txBody>
          <a:bodyPr wrap="square" rtlCol="0">
            <a:spAutoFit/>
          </a:bodyPr>
          <a:lstStyle/>
          <a:p>
            <a:r>
              <a:rPr lang="en-US" sz="1600" dirty="0">
                <a:solidFill>
                  <a:srgbClr val="FCDD02"/>
                </a:solidFill>
              </a:rPr>
              <a:t>My </a:t>
            </a:r>
            <a:r>
              <a:rPr lang="en-US" sz="1600" dirty="0" err="1">
                <a:solidFill>
                  <a:srgbClr val="FCDD02"/>
                </a:solidFill>
              </a:rPr>
              <a:t>favourite</a:t>
            </a:r>
            <a:r>
              <a:rPr lang="en-US" sz="1600" dirty="0">
                <a:solidFill>
                  <a:srgbClr val="FCDD02"/>
                </a:solidFill>
              </a:rPr>
              <a:t> </a:t>
            </a:r>
            <a:r>
              <a:rPr lang="en-US" sz="1600" dirty="0" err="1">
                <a:solidFill>
                  <a:srgbClr val="FCDD02"/>
                </a:solidFill>
              </a:rPr>
              <a:t>colour</a:t>
            </a:r>
            <a:r>
              <a:rPr lang="en-US" sz="1600" dirty="0">
                <a:solidFill>
                  <a:srgbClr val="FCDD02"/>
                </a:solidFill>
              </a:rPr>
              <a:t> is </a:t>
            </a:r>
            <a:r>
              <a:rPr lang="en-US" sz="1600" dirty="0" err="1">
                <a:solidFill>
                  <a:schemeClr val="bg1"/>
                </a:solidFill>
              </a:rPr>
              <a:t>whiteThe</a:t>
            </a:r>
            <a:r>
              <a:rPr lang="en-US" sz="1600" dirty="0">
                <a:solidFill>
                  <a:schemeClr val="bg1"/>
                </a:solidFill>
              </a:rPr>
              <a:t> same and are fans white </a:t>
            </a:r>
            <a:br>
              <a:rPr lang="en-US" sz="1600" dirty="0">
                <a:solidFill>
                  <a:schemeClr val="bg1"/>
                </a:solidFill>
              </a:rPr>
            </a:br>
            <a:r>
              <a:rPr lang="en-US" sz="1600" dirty="0">
                <a:solidFill>
                  <a:schemeClr val="bg1"/>
                </a:solidFill>
              </a:rPr>
              <a:t>$</a:t>
            </a:r>
            <a:r>
              <a:rPr lang="en-US" sz="1600" dirty="0" err="1">
                <a:solidFill>
                  <a:schemeClr val="bg1"/>
                </a:solidFill>
              </a:rPr>
              <a:t>rightfordpark</a:t>
            </a:r>
            <a:r>
              <a:rPr lang="en-US" sz="1600" dirty="0">
                <a:solidFill>
                  <a:schemeClr val="bg1"/>
                </a:solidFill>
              </a:rPr>
              <a:t> blue</a:t>
            </a:r>
          </a:p>
        </p:txBody>
      </p:sp>
      <p:sp>
        <p:nvSpPr>
          <p:cNvPr id="15" name="TextBox 14">
            <a:extLst>
              <a:ext uri="{FF2B5EF4-FFF2-40B4-BE49-F238E27FC236}">
                <a16:creationId xmlns:a16="http://schemas.microsoft.com/office/drawing/2014/main" id="{075150E2-4896-9065-A0B4-284106AE18B0}"/>
              </a:ext>
            </a:extLst>
          </p:cNvPr>
          <p:cNvSpPr txBox="1"/>
          <p:nvPr/>
        </p:nvSpPr>
        <p:spPr>
          <a:xfrm>
            <a:off x="86493" y="3849602"/>
            <a:ext cx="6582435" cy="584775"/>
          </a:xfrm>
          <a:prstGeom prst="rect">
            <a:avLst/>
          </a:prstGeom>
          <a:noFill/>
        </p:spPr>
        <p:txBody>
          <a:bodyPr wrap="square" rtlCol="0">
            <a:spAutoFit/>
          </a:bodyPr>
          <a:lstStyle/>
          <a:p>
            <a:r>
              <a:rPr lang="en-US" sz="1600" dirty="0">
                <a:solidFill>
                  <a:srgbClr val="FCDD02"/>
                </a:solidFill>
              </a:rPr>
              <a:t>My </a:t>
            </a:r>
            <a:r>
              <a:rPr lang="en-US" sz="1600" dirty="0" err="1">
                <a:solidFill>
                  <a:srgbClr val="FCDD02"/>
                </a:solidFill>
              </a:rPr>
              <a:t>favourite</a:t>
            </a:r>
            <a:r>
              <a:rPr lang="en-US" sz="1600" dirty="0">
                <a:solidFill>
                  <a:srgbClr val="FCDD02"/>
                </a:solidFill>
              </a:rPr>
              <a:t> </a:t>
            </a:r>
            <a:r>
              <a:rPr lang="en-US" sz="1600" dirty="0" err="1">
                <a:solidFill>
                  <a:srgbClr val="FCDD02"/>
                </a:solidFill>
              </a:rPr>
              <a:t>colour</a:t>
            </a:r>
            <a:r>
              <a:rPr lang="en-US" sz="1600" dirty="0">
                <a:solidFill>
                  <a:srgbClr val="FCDD02"/>
                </a:solidFill>
              </a:rPr>
              <a:t> is </a:t>
            </a:r>
            <a:r>
              <a:rPr lang="en-US" sz="1600" dirty="0" err="1">
                <a:solidFill>
                  <a:schemeClr val="bg1"/>
                </a:solidFill>
              </a:rPr>
              <a:t>coboki</a:t>
            </a:r>
            <a:r>
              <a:rPr lang="en-US" sz="1600" dirty="0">
                <a:solidFill>
                  <a:schemeClr val="bg1"/>
                </a:solidFill>
              </a:rPr>
              <a:t> also pretty </a:t>
            </a:r>
            <a:r>
              <a:rPr lang="en-US" sz="1600" dirty="0" err="1">
                <a:solidFill>
                  <a:schemeClr val="bg1"/>
                </a:solidFill>
              </a:rPr>
              <a:t>foilage</a:t>
            </a:r>
            <a:r>
              <a:rPr lang="en-US" sz="1600" dirty="0">
                <a:solidFill>
                  <a:schemeClr val="bg1"/>
                </a:solidFill>
              </a:rPr>
              <a:t>!</a:t>
            </a:r>
          </a:p>
          <a:p>
            <a:r>
              <a:rPr lang="en-US" sz="1600" dirty="0">
                <a:solidFill>
                  <a:schemeClr val="bg1"/>
                </a:solidFill>
              </a:rPr>
              <a:t>It is luxurious shades of grey veiled mysteries</a:t>
            </a:r>
          </a:p>
        </p:txBody>
      </p:sp>
      <p:sp>
        <p:nvSpPr>
          <p:cNvPr id="16" name="TextBox 15">
            <a:extLst>
              <a:ext uri="{FF2B5EF4-FFF2-40B4-BE49-F238E27FC236}">
                <a16:creationId xmlns:a16="http://schemas.microsoft.com/office/drawing/2014/main" id="{49F94300-CF69-0021-0542-5B0344177084}"/>
              </a:ext>
            </a:extLst>
          </p:cNvPr>
          <p:cNvSpPr txBox="1"/>
          <p:nvPr/>
        </p:nvSpPr>
        <p:spPr>
          <a:xfrm>
            <a:off x="86493" y="4406521"/>
            <a:ext cx="6582435" cy="584775"/>
          </a:xfrm>
          <a:prstGeom prst="rect">
            <a:avLst/>
          </a:prstGeom>
          <a:noFill/>
        </p:spPr>
        <p:txBody>
          <a:bodyPr wrap="square" rtlCol="0">
            <a:spAutoFit/>
          </a:bodyPr>
          <a:lstStyle/>
          <a:p>
            <a:r>
              <a:rPr lang="en-US" sz="1600" dirty="0">
                <a:solidFill>
                  <a:srgbClr val="FCDD02"/>
                </a:solidFill>
              </a:rPr>
              <a:t>My </a:t>
            </a:r>
            <a:r>
              <a:rPr lang="en-US" sz="1600" dirty="0" err="1">
                <a:solidFill>
                  <a:srgbClr val="FCDD02"/>
                </a:solidFill>
              </a:rPr>
              <a:t>favourite</a:t>
            </a:r>
            <a:r>
              <a:rPr lang="en-US" sz="1600" dirty="0">
                <a:solidFill>
                  <a:srgbClr val="FCDD02"/>
                </a:solidFill>
              </a:rPr>
              <a:t> </a:t>
            </a:r>
            <a:r>
              <a:rPr lang="en-US" sz="1600" dirty="0" err="1">
                <a:solidFill>
                  <a:srgbClr val="FCDD02"/>
                </a:solidFill>
              </a:rPr>
              <a:t>colour</a:t>
            </a:r>
            <a:r>
              <a:rPr lang="en-US" sz="1600" dirty="0">
                <a:solidFill>
                  <a:srgbClr val="FCDD02"/>
                </a:solidFill>
              </a:rPr>
              <a:t> is </a:t>
            </a:r>
            <a:r>
              <a:rPr lang="en-US" sz="1600" dirty="0">
                <a:solidFill>
                  <a:schemeClr val="bg1"/>
                </a:solidFill>
              </a:rPr>
              <a:t>purple.  </a:t>
            </a:r>
            <a:r>
              <a:rPr lang="en-US" sz="1600" dirty="0" err="1">
                <a:solidFill>
                  <a:schemeClr val="bg1"/>
                </a:solidFill>
              </a:rPr>
              <a:t>Pur</a:t>
            </a:r>
            <a:r>
              <a:rPr lang="en-US" sz="1600" dirty="0">
                <a:solidFill>
                  <a:schemeClr val="bg1"/>
                </a:solidFill>
              </a:rPr>
              <a:t> Addicted enthusiasts may encourage printmaster360 techniques felt motivated wrapping</a:t>
            </a:r>
          </a:p>
        </p:txBody>
      </p:sp>
    </p:spTree>
    <p:extLst>
      <p:ext uri="{BB962C8B-B14F-4D97-AF65-F5344CB8AC3E}">
        <p14:creationId xmlns:p14="http://schemas.microsoft.com/office/powerpoint/2010/main" val="171207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800"/>
                                        <p:tgtEl>
                                          <p:spTgt spid="4"/>
                                        </p:tgtEl>
                                      </p:cBhvr>
                                    </p:animEffect>
                                  </p:childTnLst>
                                </p:cTn>
                              </p:par>
                            </p:childTnLst>
                          </p:cTn>
                        </p:par>
                        <p:par>
                          <p:cTn id="20" fill="hold">
                            <p:stCondLst>
                              <p:cond delay="8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800"/>
                                        <p:tgtEl>
                                          <p:spTgt spid="11"/>
                                        </p:tgtEl>
                                      </p:cBhvr>
                                    </p:animEffect>
                                  </p:childTnLst>
                                </p:cTn>
                              </p:par>
                            </p:childTnLst>
                          </p:cTn>
                        </p:par>
                        <p:par>
                          <p:cTn id="24" fill="hold">
                            <p:stCondLst>
                              <p:cond delay="16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800"/>
                                        <p:tgtEl>
                                          <p:spTgt spid="12"/>
                                        </p:tgtEl>
                                      </p:cBhvr>
                                    </p:animEffect>
                                  </p:childTnLst>
                                </p:cTn>
                              </p:par>
                            </p:childTnLst>
                          </p:cTn>
                        </p:par>
                        <p:par>
                          <p:cTn id="28" fill="hold">
                            <p:stCondLst>
                              <p:cond delay="24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800"/>
                                        <p:tgtEl>
                                          <p:spTgt spid="13"/>
                                        </p:tgtEl>
                                      </p:cBhvr>
                                    </p:animEffect>
                                  </p:childTnLst>
                                </p:cTn>
                              </p:par>
                            </p:childTnLst>
                          </p:cTn>
                        </p:par>
                        <p:par>
                          <p:cTn id="32" fill="hold">
                            <p:stCondLst>
                              <p:cond delay="3200"/>
                            </p:stCondLst>
                            <p:childTnLst>
                              <p:par>
                                <p:cTn id="33" presetID="10"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800"/>
                                        <p:tgtEl>
                                          <p:spTgt spid="14"/>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800"/>
                                        <p:tgtEl>
                                          <p:spTgt spid="15"/>
                                        </p:tgtEl>
                                      </p:cBhvr>
                                    </p:animEffect>
                                  </p:childTnLst>
                                </p:cTn>
                              </p:par>
                            </p:childTnLst>
                          </p:cTn>
                        </p:par>
                        <p:par>
                          <p:cTn id="40" fill="hold">
                            <p:stCondLst>
                              <p:cond delay="4800"/>
                            </p:stCondLst>
                            <p:childTnLst>
                              <p:par>
                                <p:cTn id="41" presetID="10" presetClass="entr" presetSubtype="0"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8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9" grpId="0"/>
      <p:bldP spid="11" grpId="0"/>
      <p:bldP spid="12" grpId="0"/>
      <p:bldP spid="13" grpId="0"/>
      <p:bldP spid="14" grpId="0"/>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AD310B-1502-C485-3605-44D150F88492}"/>
              </a:ext>
            </a:extLst>
          </p:cNvPr>
          <p:cNvSpPr txBox="1"/>
          <p:nvPr/>
        </p:nvSpPr>
        <p:spPr>
          <a:xfrm>
            <a:off x="2848841" y="118734"/>
            <a:ext cx="6143074" cy="523220"/>
          </a:xfrm>
          <a:prstGeom prst="rect">
            <a:avLst/>
          </a:prstGeom>
          <a:noFill/>
        </p:spPr>
        <p:txBody>
          <a:bodyPr wrap="square" rtlCol="0">
            <a:spAutoFit/>
          </a:bodyPr>
          <a:lstStyle/>
          <a:p>
            <a:pPr algn="r"/>
            <a:r>
              <a:rPr lang="en-US" sz="2800" b="1" dirty="0">
                <a:solidFill>
                  <a:srgbClr val="8FBA73"/>
                </a:solidFill>
              </a:rPr>
              <a:t>Just the next word?</a:t>
            </a:r>
            <a:endParaRPr lang="en-ZA" sz="2800" b="1" dirty="0">
              <a:solidFill>
                <a:srgbClr val="8FBA73"/>
              </a:solidFill>
            </a:endParaRPr>
          </a:p>
        </p:txBody>
      </p:sp>
      <p:sp>
        <p:nvSpPr>
          <p:cNvPr id="3" name="TextBox 2">
            <a:extLst>
              <a:ext uri="{FF2B5EF4-FFF2-40B4-BE49-F238E27FC236}">
                <a16:creationId xmlns:a16="http://schemas.microsoft.com/office/drawing/2014/main" id="{C4F9B1CF-1F31-B034-A8B7-236CA6A2321B}"/>
              </a:ext>
            </a:extLst>
          </p:cNvPr>
          <p:cNvSpPr txBox="1"/>
          <p:nvPr/>
        </p:nvSpPr>
        <p:spPr>
          <a:xfrm>
            <a:off x="229483" y="1082784"/>
            <a:ext cx="6143074" cy="369332"/>
          </a:xfrm>
          <a:prstGeom prst="rect">
            <a:avLst/>
          </a:prstGeom>
          <a:noFill/>
        </p:spPr>
        <p:txBody>
          <a:bodyPr wrap="square" rtlCol="0">
            <a:spAutoFit/>
          </a:bodyPr>
          <a:lstStyle/>
          <a:p>
            <a:r>
              <a:rPr lang="en-US" dirty="0">
                <a:solidFill>
                  <a:srgbClr val="FCDD02"/>
                </a:solidFill>
              </a:rPr>
              <a:t>Prompt: </a:t>
            </a:r>
            <a:r>
              <a:rPr lang="en-US" b="1" dirty="0">
                <a:solidFill>
                  <a:srgbClr val="FCDD02"/>
                </a:solidFill>
              </a:rPr>
              <a:t>“My </a:t>
            </a:r>
            <a:r>
              <a:rPr lang="en-US" b="1" dirty="0" err="1">
                <a:solidFill>
                  <a:srgbClr val="FCDD02"/>
                </a:solidFill>
              </a:rPr>
              <a:t>favourite</a:t>
            </a:r>
            <a:r>
              <a:rPr lang="en-US" b="1" dirty="0">
                <a:solidFill>
                  <a:srgbClr val="FCDD02"/>
                </a:solidFill>
              </a:rPr>
              <a:t> </a:t>
            </a:r>
            <a:r>
              <a:rPr lang="en-US" b="1" dirty="0" err="1">
                <a:solidFill>
                  <a:srgbClr val="FCDD02"/>
                </a:solidFill>
              </a:rPr>
              <a:t>colour</a:t>
            </a:r>
            <a:r>
              <a:rPr lang="en-US" b="1" dirty="0">
                <a:solidFill>
                  <a:srgbClr val="FCDD02"/>
                </a:solidFill>
              </a:rPr>
              <a:t> is”</a:t>
            </a:r>
            <a:endParaRPr lang="en-ZA" b="1" dirty="0">
              <a:solidFill>
                <a:srgbClr val="FCDD02"/>
              </a:solidFill>
            </a:endParaRPr>
          </a:p>
        </p:txBody>
      </p:sp>
      <p:sp>
        <p:nvSpPr>
          <p:cNvPr id="4" name="TextBox 3">
            <a:extLst>
              <a:ext uri="{FF2B5EF4-FFF2-40B4-BE49-F238E27FC236}">
                <a16:creationId xmlns:a16="http://schemas.microsoft.com/office/drawing/2014/main" id="{BEFB69FA-4A43-D685-5AF2-B05A2F39A945}"/>
              </a:ext>
            </a:extLst>
          </p:cNvPr>
          <p:cNvSpPr txBox="1"/>
          <p:nvPr/>
        </p:nvSpPr>
        <p:spPr>
          <a:xfrm>
            <a:off x="229480" y="2178570"/>
            <a:ext cx="6582435" cy="338554"/>
          </a:xfrm>
          <a:prstGeom prst="rect">
            <a:avLst/>
          </a:prstGeom>
          <a:noFill/>
        </p:spPr>
        <p:txBody>
          <a:bodyPr wrap="square" rtlCol="0">
            <a:spAutoFit/>
          </a:bodyPr>
          <a:lstStyle/>
          <a:p>
            <a:r>
              <a:rPr lang="en-US" sz="1600" dirty="0">
                <a:solidFill>
                  <a:srgbClr val="FCDD02"/>
                </a:solidFill>
              </a:rPr>
              <a:t>My </a:t>
            </a:r>
            <a:r>
              <a:rPr lang="en-US" sz="1600" dirty="0" err="1">
                <a:solidFill>
                  <a:srgbClr val="FCDD02"/>
                </a:solidFill>
              </a:rPr>
              <a:t>favourite</a:t>
            </a:r>
            <a:r>
              <a:rPr lang="en-US" sz="1600" dirty="0">
                <a:solidFill>
                  <a:srgbClr val="FCDD02"/>
                </a:solidFill>
              </a:rPr>
              <a:t> </a:t>
            </a:r>
            <a:r>
              <a:rPr lang="en-US" sz="1600" dirty="0" err="1">
                <a:solidFill>
                  <a:srgbClr val="FCDD02"/>
                </a:solidFill>
              </a:rPr>
              <a:t>colour</a:t>
            </a:r>
            <a:r>
              <a:rPr lang="en-US" sz="1600" dirty="0">
                <a:solidFill>
                  <a:srgbClr val="FCDD02"/>
                </a:solidFill>
              </a:rPr>
              <a:t> is </a:t>
            </a:r>
            <a:r>
              <a:rPr lang="en-US" sz="1600" dirty="0">
                <a:solidFill>
                  <a:schemeClr val="bg1"/>
                </a:solidFill>
              </a:rPr>
              <a:t>blue.	</a:t>
            </a:r>
            <a:endParaRPr lang="en-ZA" sz="1600" dirty="0">
              <a:solidFill>
                <a:schemeClr val="bg1"/>
              </a:solidFill>
            </a:endParaRPr>
          </a:p>
        </p:txBody>
      </p:sp>
      <p:pic>
        <p:nvPicPr>
          <p:cNvPr id="17" name="Graphic 16" descr="High temperature outline">
            <a:extLst>
              <a:ext uri="{FF2B5EF4-FFF2-40B4-BE49-F238E27FC236}">
                <a16:creationId xmlns:a16="http://schemas.microsoft.com/office/drawing/2014/main" id="{1968017A-5EB7-06D2-B630-A47AB17D64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35354" y="1116569"/>
            <a:ext cx="3874727" cy="3874727"/>
          </a:xfrm>
          <a:prstGeom prst="rect">
            <a:avLst/>
          </a:prstGeom>
        </p:spPr>
      </p:pic>
      <p:sp>
        <p:nvSpPr>
          <p:cNvPr id="19" name="TextBox 18">
            <a:extLst>
              <a:ext uri="{FF2B5EF4-FFF2-40B4-BE49-F238E27FC236}">
                <a16:creationId xmlns:a16="http://schemas.microsoft.com/office/drawing/2014/main" id="{86357EA0-EA10-E1D3-6DED-4837C26996DC}"/>
              </a:ext>
            </a:extLst>
          </p:cNvPr>
          <p:cNvSpPr txBox="1"/>
          <p:nvPr/>
        </p:nvSpPr>
        <p:spPr>
          <a:xfrm>
            <a:off x="5582133" y="4172793"/>
            <a:ext cx="3781167" cy="369332"/>
          </a:xfrm>
          <a:prstGeom prst="rect">
            <a:avLst/>
          </a:prstGeom>
          <a:noFill/>
        </p:spPr>
        <p:txBody>
          <a:bodyPr wrap="square" rtlCol="0">
            <a:spAutoFit/>
          </a:bodyPr>
          <a:lstStyle/>
          <a:p>
            <a:pPr algn="ctr"/>
            <a:r>
              <a:rPr lang="en-ZA" dirty="0">
                <a:solidFill>
                  <a:srgbClr val="8FBA73"/>
                </a:solidFill>
              </a:rPr>
              <a:t>Temperature just right</a:t>
            </a:r>
          </a:p>
        </p:txBody>
      </p:sp>
      <p:sp>
        <p:nvSpPr>
          <p:cNvPr id="11" name="TextBox 10">
            <a:extLst>
              <a:ext uri="{FF2B5EF4-FFF2-40B4-BE49-F238E27FC236}">
                <a16:creationId xmlns:a16="http://schemas.microsoft.com/office/drawing/2014/main" id="{45C309A8-8535-9BC4-4871-046696A3285D}"/>
              </a:ext>
            </a:extLst>
          </p:cNvPr>
          <p:cNvSpPr txBox="1"/>
          <p:nvPr/>
        </p:nvSpPr>
        <p:spPr>
          <a:xfrm>
            <a:off x="229481" y="2712836"/>
            <a:ext cx="6582435" cy="338554"/>
          </a:xfrm>
          <a:prstGeom prst="rect">
            <a:avLst/>
          </a:prstGeom>
          <a:noFill/>
        </p:spPr>
        <p:txBody>
          <a:bodyPr wrap="square" rtlCol="0">
            <a:spAutoFit/>
          </a:bodyPr>
          <a:lstStyle/>
          <a:p>
            <a:r>
              <a:rPr lang="en-US" sz="1600" dirty="0">
                <a:solidFill>
                  <a:srgbClr val="FCDD02"/>
                </a:solidFill>
              </a:rPr>
              <a:t>My </a:t>
            </a:r>
            <a:r>
              <a:rPr lang="en-US" sz="1600" dirty="0" err="1">
                <a:solidFill>
                  <a:srgbClr val="FCDD02"/>
                </a:solidFill>
              </a:rPr>
              <a:t>favourite</a:t>
            </a:r>
            <a:r>
              <a:rPr lang="en-US" sz="1600" dirty="0">
                <a:solidFill>
                  <a:srgbClr val="FCDD02"/>
                </a:solidFill>
              </a:rPr>
              <a:t> </a:t>
            </a:r>
            <a:r>
              <a:rPr lang="en-US" sz="1600" dirty="0" err="1">
                <a:solidFill>
                  <a:srgbClr val="FCDD02"/>
                </a:solidFill>
              </a:rPr>
              <a:t>colour</a:t>
            </a:r>
            <a:r>
              <a:rPr lang="en-US" sz="1600" dirty="0">
                <a:solidFill>
                  <a:srgbClr val="FCDD02"/>
                </a:solidFill>
              </a:rPr>
              <a:t> is </a:t>
            </a:r>
            <a:r>
              <a:rPr lang="en-ZA" sz="1600" dirty="0">
                <a:solidFill>
                  <a:schemeClr val="bg1"/>
                </a:solidFill>
              </a:rPr>
              <a:t>blue.  Blue is a very calming and serene </a:t>
            </a:r>
            <a:r>
              <a:rPr lang="en-ZA" sz="1600" dirty="0" err="1">
                <a:solidFill>
                  <a:schemeClr val="bg1"/>
                </a:solidFill>
              </a:rPr>
              <a:t>color</a:t>
            </a:r>
            <a:r>
              <a:rPr lang="en-ZA" sz="1600" dirty="0">
                <a:solidFill>
                  <a:schemeClr val="bg1"/>
                </a:solidFill>
              </a:rPr>
              <a:t>.</a:t>
            </a:r>
            <a:endParaRPr lang="en-ZA" b="1" dirty="0"/>
          </a:p>
        </p:txBody>
      </p:sp>
      <p:sp>
        <p:nvSpPr>
          <p:cNvPr id="12" name="TextBox 11">
            <a:extLst>
              <a:ext uri="{FF2B5EF4-FFF2-40B4-BE49-F238E27FC236}">
                <a16:creationId xmlns:a16="http://schemas.microsoft.com/office/drawing/2014/main" id="{D24E7884-0FBB-6407-D848-8F23A443EA79}"/>
              </a:ext>
            </a:extLst>
          </p:cNvPr>
          <p:cNvSpPr txBox="1"/>
          <p:nvPr/>
        </p:nvSpPr>
        <p:spPr>
          <a:xfrm>
            <a:off x="229479" y="3253743"/>
            <a:ext cx="6582435" cy="584775"/>
          </a:xfrm>
          <a:prstGeom prst="rect">
            <a:avLst/>
          </a:prstGeom>
          <a:noFill/>
        </p:spPr>
        <p:txBody>
          <a:bodyPr wrap="square" rtlCol="0">
            <a:spAutoFit/>
          </a:bodyPr>
          <a:lstStyle/>
          <a:p>
            <a:r>
              <a:rPr lang="en-US" sz="1600" dirty="0">
                <a:solidFill>
                  <a:srgbClr val="FCDD02"/>
                </a:solidFill>
              </a:rPr>
              <a:t>My </a:t>
            </a:r>
            <a:r>
              <a:rPr lang="en-US" sz="1600" dirty="0" err="1">
                <a:solidFill>
                  <a:srgbClr val="FCDD02"/>
                </a:solidFill>
              </a:rPr>
              <a:t>favourite</a:t>
            </a:r>
            <a:r>
              <a:rPr lang="en-US" sz="1600" dirty="0">
                <a:solidFill>
                  <a:srgbClr val="FCDD02"/>
                </a:solidFill>
              </a:rPr>
              <a:t> </a:t>
            </a:r>
            <a:r>
              <a:rPr lang="en-US" sz="1600" dirty="0" err="1">
                <a:solidFill>
                  <a:srgbClr val="FCDD02"/>
                </a:solidFill>
              </a:rPr>
              <a:t>colour</a:t>
            </a:r>
            <a:r>
              <a:rPr lang="en-US" sz="1600" dirty="0">
                <a:solidFill>
                  <a:srgbClr val="FCDD02"/>
                </a:solidFill>
              </a:rPr>
              <a:t> is </a:t>
            </a:r>
            <a:r>
              <a:rPr lang="en-US" sz="1600" dirty="0">
                <a:solidFill>
                  <a:schemeClr val="bg1"/>
                </a:solidFill>
              </a:rPr>
              <a:t>purple. Purple has always been a</a:t>
            </a:r>
            <a:br>
              <a:rPr lang="en-US" sz="1600" dirty="0">
                <a:solidFill>
                  <a:schemeClr val="bg1"/>
                </a:solidFill>
              </a:rPr>
            </a:br>
            <a:r>
              <a:rPr lang="en-US" sz="1600" dirty="0" err="1">
                <a:solidFill>
                  <a:schemeClr val="bg1"/>
                </a:solidFill>
              </a:rPr>
              <a:t>favourite</a:t>
            </a:r>
            <a:r>
              <a:rPr lang="en-US" sz="1600" dirty="0">
                <a:solidFill>
                  <a:schemeClr val="bg1"/>
                </a:solidFill>
              </a:rPr>
              <a:t> color of mine</a:t>
            </a:r>
            <a:endParaRPr lang="en-ZA" b="1" dirty="0"/>
          </a:p>
        </p:txBody>
      </p:sp>
      <p:sp>
        <p:nvSpPr>
          <p:cNvPr id="14" name="TextBox 13">
            <a:extLst>
              <a:ext uri="{FF2B5EF4-FFF2-40B4-BE49-F238E27FC236}">
                <a16:creationId xmlns:a16="http://schemas.microsoft.com/office/drawing/2014/main" id="{5B9DAFD5-4014-6575-1F60-245A76090724}"/>
              </a:ext>
            </a:extLst>
          </p:cNvPr>
          <p:cNvSpPr txBox="1"/>
          <p:nvPr/>
        </p:nvSpPr>
        <p:spPr>
          <a:xfrm>
            <a:off x="229483" y="4020745"/>
            <a:ext cx="6582435" cy="584775"/>
          </a:xfrm>
          <a:prstGeom prst="rect">
            <a:avLst/>
          </a:prstGeom>
          <a:noFill/>
        </p:spPr>
        <p:txBody>
          <a:bodyPr wrap="square" rtlCol="0">
            <a:spAutoFit/>
          </a:bodyPr>
          <a:lstStyle/>
          <a:p>
            <a:r>
              <a:rPr lang="en-US" sz="1600" dirty="0">
                <a:solidFill>
                  <a:srgbClr val="FCDD02"/>
                </a:solidFill>
              </a:rPr>
              <a:t>My </a:t>
            </a:r>
            <a:r>
              <a:rPr lang="en-US" sz="1600" dirty="0" err="1">
                <a:solidFill>
                  <a:srgbClr val="FCDD02"/>
                </a:solidFill>
              </a:rPr>
              <a:t>favourite</a:t>
            </a:r>
            <a:r>
              <a:rPr lang="en-US" sz="1600" dirty="0">
                <a:solidFill>
                  <a:srgbClr val="FCDD02"/>
                </a:solidFill>
              </a:rPr>
              <a:t> </a:t>
            </a:r>
            <a:r>
              <a:rPr lang="en-US" sz="1600" dirty="0" err="1">
                <a:solidFill>
                  <a:srgbClr val="FCDD02"/>
                </a:solidFill>
              </a:rPr>
              <a:t>colour</a:t>
            </a:r>
            <a:r>
              <a:rPr lang="en-US" sz="1600" dirty="0">
                <a:solidFill>
                  <a:srgbClr val="FCDD02"/>
                </a:solidFill>
              </a:rPr>
              <a:t> is </a:t>
            </a:r>
            <a:r>
              <a:rPr lang="en-US" sz="1600" dirty="0">
                <a:solidFill>
                  <a:schemeClr val="bg1"/>
                </a:solidFill>
              </a:rPr>
              <a:t>red.  Red is a powerful color that is</a:t>
            </a:r>
          </a:p>
          <a:p>
            <a:r>
              <a:rPr lang="en-US" sz="1600" dirty="0">
                <a:solidFill>
                  <a:schemeClr val="bg1"/>
                </a:solidFill>
              </a:rPr>
              <a:t>associated with energy and passion.</a:t>
            </a:r>
          </a:p>
        </p:txBody>
      </p:sp>
    </p:spTree>
    <p:extLst>
      <p:ext uri="{BB962C8B-B14F-4D97-AF65-F5344CB8AC3E}">
        <p14:creationId xmlns:p14="http://schemas.microsoft.com/office/powerpoint/2010/main" val="255924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800"/>
                                        <p:tgtEl>
                                          <p:spTgt spid="4"/>
                                        </p:tgtEl>
                                      </p:cBhvr>
                                    </p:animEffect>
                                  </p:childTnLst>
                                </p:cTn>
                              </p:par>
                            </p:childTnLst>
                          </p:cTn>
                        </p:par>
                        <p:par>
                          <p:cTn id="20" fill="hold">
                            <p:stCondLst>
                              <p:cond delay="8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800"/>
                                        <p:tgtEl>
                                          <p:spTgt spid="11"/>
                                        </p:tgtEl>
                                      </p:cBhvr>
                                    </p:animEffect>
                                  </p:childTnLst>
                                </p:cTn>
                              </p:par>
                            </p:childTnLst>
                          </p:cTn>
                        </p:par>
                        <p:par>
                          <p:cTn id="24" fill="hold">
                            <p:stCondLst>
                              <p:cond delay="16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800"/>
                                        <p:tgtEl>
                                          <p:spTgt spid="12"/>
                                        </p:tgtEl>
                                      </p:cBhvr>
                                    </p:animEffect>
                                  </p:childTnLst>
                                </p:cTn>
                              </p:par>
                            </p:childTnLst>
                          </p:cTn>
                        </p:par>
                        <p:par>
                          <p:cTn id="28" fill="hold">
                            <p:stCondLst>
                              <p:cond delay="2400"/>
                            </p:stCondLst>
                            <p:childTnLst>
                              <p:par>
                                <p:cTn id="29" presetID="10"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8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9" grpId="0"/>
      <p:bldP spid="11" grpId="0"/>
      <p:bldP spid="12"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91C18"/>
        </a:solidFill>
        <a:effectLst/>
      </p:bgPr>
    </p:bg>
    <p:spTree>
      <p:nvGrpSpPr>
        <p:cNvPr id="1" name=""/>
        <p:cNvGrpSpPr/>
        <p:nvPr/>
      </p:nvGrpSpPr>
      <p:grpSpPr>
        <a:xfrm>
          <a:off x="0" y="0"/>
          <a:ext cx="0" cy="0"/>
          <a:chOff x="0" y="0"/>
          <a:chExt cx="0" cy="0"/>
        </a:xfrm>
      </p:grpSpPr>
      <p:pic>
        <p:nvPicPr>
          <p:cNvPr id="4" name="Picture 3" descr="A painting of a trophy in a suitcase&#10;&#10;Description automatically generated with low confidence">
            <a:extLst>
              <a:ext uri="{FF2B5EF4-FFF2-40B4-BE49-F238E27FC236}">
                <a16:creationId xmlns:a16="http://schemas.microsoft.com/office/drawing/2014/main" id="{B89E31CB-8A3B-5505-3DB2-F93E134BED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00500" y="0"/>
            <a:ext cx="5143500" cy="5143500"/>
          </a:xfrm>
          <a:prstGeom prst="rect">
            <a:avLst/>
          </a:prstGeom>
        </p:spPr>
      </p:pic>
      <p:sp>
        <p:nvSpPr>
          <p:cNvPr id="5" name="TextBox 4">
            <a:extLst>
              <a:ext uri="{FF2B5EF4-FFF2-40B4-BE49-F238E27FC236}">
                <a16:creationId xmlns:a16="http://schemas.microsoft.com/office/drawing/2014/main" id="{EDC3A8EF-429C-61A0-CA04-BB0EC474D8E1}"/>
              </a:ext>
            </a:extLst>
          </p:cNvPr>
          <p:cNvSpPr txBox="1"/>
          <p:nvPr/>
        </p:nvSpPr>
        <p:spPr>
          <a:xfrm>
            <a:off x="197708" y="663734"/>
            <a:ext cx="3424587" cy="1292020"/>
          </a:xfrm>
          <a:prstGeom prst="rect">
            <a:avLst/>
          </a:prstGeom>
          <a:noFill/>
        </p:spPr>
        <p:txBody>
          <a:bodyPr wrap="square" rtlCol="0">
            <a:spAutoFit/>
          </a:bodyPr>
          <a:lstStyle/>
          <a:p>
            <a:pPr>
              <a:lnSpc>
                <a:spcPct val="150000"/>
              </a:lnSpc>
            </a:pPr>
            <a:r>
              <a:rPr lang="en-ZA" b="1" dirty="0">
                <a:solidFill>
                  <a:srgbClr val="FCDD02"/>
                </a:solidFill>
                <a:latin typeface="Montserrat" panose="00000500000000000000" pitchFamily="2" charset="0"/>
              </a:rPr>
              <a:t>The trophy did not fit into the suitcase, because it was too big</a:t>
            </a:r>
          </a:p>
        </p:txBody>
      </p:sp>
      <p:sp>
        <p:nvSpPr>
          <p:cNvPr id="6" name="TextBox 5">
            <a:extLst>
              <a:ext uri="{FF2B5EF4-FFF2-40B4-BE49-F238E27FC236}">
                <a16:creationId xmlns:a16="http://schemas.microsoft.com/office/drawing/2014/main" id="{FC4DA84B-9203-D05B-9F45-BBE0FB1B80DA}"/>
              </a:ext>
            </a:extLst>
          </p:cNvPr>
          <p:cNvSpPr txBox="1"/>
          <p:nvPr/>
        </p:nvSpPr>
        <p:spPr>
          <a:xfrm>
            <a:off x="197707" y="3064475"/>
            <a:ext cx="3424587" cy="1292020"/>
          </a:xfrm>
          <a:prstGeom prst="rect">
            <a:avLst/>
          </a:prstGeom>
          <a:noFill/>
        </p:spPr>
        <p:txBody>
          <a:bodyPr wrap="square" rtlCol="0">
            <a:spAutoFit/>
          </a:bodyPr>
          <a:lstStyle/>
          <a:p>
            <a:pPr>
              <a:lnSpc>
                <a:spcPct val="150000"/>
              </a:lnSpc>
            </a:pPr>
            <a:r>
              <a:rPr lang="en-ZA" b="1" dirty="0">
                <a:solidFill>
                  <a:srgbClr val="70C9E0"/>
                </a:solidFill>
                <a:latin typeface="Montserrat" panose="00000500000000000000" pitchFamily="2" charset="0"/>
              </a:rPr>
              <a:t>The trophy did not fit into the suitcase, because it was too small</a:t>
            </a:r>
          </a:p>
        </p:txBody>
      </p:sp>
      <p:sp>
        <p:nvSpPr>
          <p:cNvPr id="7" name="Oval 6">
            <a:extLst>
              <a:ext uri="{FF2B5EF4-FFF2-40B4-BE49-F238E27FC236}">
                <a16:creationId xmlns:a16="http://schemas.microsoft.com/office/drawing/2014/main" id="{8C8084E5-8BA2-3F6F-7016-7D8E0B3990A0}"/>
              </a:ext>
            </a:extLst>
          </p:cNvPr>
          <p:cNvSpPr/>
          <p:nvPr/>
        </p:nvSpPr>
        <p:spPr>
          <a:xfrm>
            <a:off x="2813810" y="1083865"/>
            <a:ext cx="540167" cy="511922"/>
          </a:xfrm>
          <a:prstGeom prst="ellipse">
            <a:avLst/>
          </a:prstGeom>
          <a:noFill/>
          <a:ln w="349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cxnSp>
        <p:nvCxnSpPr>
          <p:cNvPr id="20" name="Straight Arrow Connector 19">
            <a:extLst>
              <a:ext uri="{FF2B5EF4-FFF2-40B4-BE49-F238E27FC236}">
                <a16:creationId xmlns:a16="http://schemas.microsoft.com/office/drawing/2014/main" id="{1045BFA4-3BB4-EA27-A647-CBA335BA1D67}"/>
              </a:ext>
            </a:extLst>
          </p:cNvPr>
          <p:cNvCxnSpPr>
            <a:cxnSpLocks/>
          </p:cNvCxnSpPr>
          <p:nvPr/>
        </p:nvCxnSpPr>
        <p:spPr>
          <a:xfrm flipH="1" flipV="1">
            <a:off x="1592256" y="970888"/>
            <a:ext cx="1221554" cy="296562"/>
          </a:xfrm>
          <a:prstGeom prst="straightConnector1">
            <a:avLst/>
          </a:prstGeom>
          <a:ln w="34925">
            <a:solidFill>
              <a:srgbClr val="C0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27" name="Oval 26">
            <a:extLst>
              <a:ext uri="{FF2B5EF4-FFF2-40B4-BE49-F238E27FC236}">
                <a16:creationId xmlns:a16="http://schemas.microsoft.com/office/drawing/2014/main" id="{C43E483D-7B96-7CD1-30DD-80065B35DDFB}"/>
              </a:ext>
            </a:extLst>
          </p:cNvPr>
          <p:cNvSpPr/>
          <p:nvPr/>
        </p:nvSpPr>
        <p:spPr>
          <a:xfrm>
            <a:off x="2743200" y="3484606"/>
            <a:ext cx="540167" cy="511922"/>
          </a:xfrm>
          <a:prstGeom prst="ellipse">
            <a:avLst/>
          </a:prstGeom>
          <a:noFill/>
          <a:ln w="349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cxnSp>
        <p:nvCxnSpPr>
          <p:cNvPr id="28" name="Straight Arrow Connector 27">
            <a:extLst>
              <a:ext uri="{FF2B5EF4-FFF2-40B4-BE49-F238E27FC236}">
                <a16:creationId xmlns:a16="http://schemas.microsoft.com/office/drawing/2014/main" id="{6D2EBE71-7497-8D59-B14B-FD7293EF3B1F}"/>
              </a:ext>
            </a:extLst>
          </p:cNvPr>
          <p:cNvCxnSpPr>
            <a:cxnSpLocks/>
            <a:stCxn id="27" idx="3"/>
          </p:cNvCxnSpPr>
          <p:nvPr/>
        </p:nvCxnSpPr>
        <p:spPr>
          <a:xfrm flipH="1" flipV="1">
            <a:off x="1747598" y="3816473"/>
            <a:ext cx="1074708" cy="105086"/>
          </a:xfrm>
          <a:prstGeom prst="straightConnector1">
            <a:avLst/>
          </a:prstGeom>
          <a:ln w="34925">
            <a:solidFill>
              <a:srgbClr val="C00000"/>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27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par>
                          <p:cTn id="13" fill="hold">
                            <p:stCondLst>
                              <p:cond delay="2000"/>
                            </p:stCondLst>
                            <p:childTnLst>
                              <p:par>
                                <p:cTn id="14" presetID="22" presetClass="entr" presetSubtype="2"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right)">
                                      <p:cBhvr>
                                        <p:cTn id="16" dur="800"/>
                                        <p:tgtEl>
                                          <p:spTgt spid="20"/>
                                        </p:tgtEl>
                                      </p:cBhvr>
                                    </p:animEffect>
                                  </p:childTnLst>
                                </p:cTn>
                              </p:par>
                            </p:childTnLst>
                          </p:cTn>
                        </p:par>
                        <p:par>
                          <p:cTn id="17" fill="hold">
                            <p:stCondLst>
                              <p:cond delay="2800"/>
                            </p:stCondLst>
                            <p:childTnLst>
                              <p:par>
                                <p:cTn id="18" presetID="21" presetClass="entr" presetSubtype="1"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heel(1)">
                                      <p:cBhvr>
                                        <p:cTn id="20" dur="2000"/>
                                        <p:tgtEl>
                                          <p:spTgt spid="27"/>
                                        </p:tgtEl>
                                      </p:cBhvr>
                                    </p:animEffect>
                                  </p:childTnLst>
                                </p:cTn>
                              </p:par>
                            </p:childTnLst>
                          </p:cTn>
                        </p:par>
                        <p:par>
                          <p:cTn id="21" fill="hold">
                            <p:stCondLst>
                              <p:cond delay="4800"/>
                            </p:stCondLst>
                            <p:childTnLst>
                              <p:par>
                                <p:cTn id="22" presetID="22" presetClass="entr" presetSubtype="2"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right)">
                                      <p:cBhvr>
                                        <p:cTn id="24" dur="8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4CA63E-1492-93F8-78E2-B90F69203595}"/>
              </a:ext>
            </a:extLst>
          </p:cNvPr>
          <p:cNvSpPr txBox="1"/>
          <p:nvPr/>
        </p:nvSpPr>
        <p:spPr>
          <a:xfrm>
            <a:off x="2033568" y="748467"/>
            <a:ext cx="1701702" cy="3785652"/>
          </a:xfrm>
          <a:prstGeom prst="rect">
            <a:avLst/>
          </a:prstGeom>
          <a:noFill/>
        </p:spPr>
        <p:txBody>
          <a:bodyPr wrap="square" rtlCol="0">
            <a:spAutoFit/>
          </a:bodyPr>
          <a:lstStyle/>
          <a:p>
            <a:pPr algn="ctr"/>
            <a:r>
              <a:rPr lang="en-ZA" sz="8000" b="1" dirty="0">
                <a:solidFill>
                  <a:srgbClr val="FCDD02"/>
                </a:solidFill>
                <a:latin typeface="Montserrat" panose="00000500000000000000" pitchFamily="2" charset="0"/>
              </a:rPr>
              <a:t>G</a:t>
            </a:r>
          </a:p>
          <a:p>
            <a:pPr algn="ctr"/>
            <a:r>
              <a:rPr lang="en-ZA" sz="8000" b="1" dirty="0">
                <a:solidFill>
                  <a:srgbClr val="FCDD02"/>
                </a:solidFill>
                <a:latin typeface="Montserrat" panose="00000500000000000000" pitchFamily="2" charset="0"/>
              </a:rPr>
              <a:t>P</a:t>
            </a:r>
          </a:p>
          <a:p>
            <a:pPr algn="ctr"/>
            <a:r>
              <a:rPr lang="en-ZA" sz="8000" b="1" dirty="0">
                <a:solidFill>
                  <a:srgbClr val="FCDD02"/>
                </a:solidFill>
                <a:latin typeface="Montserrat" panose="00000500000000000000" pitchFamily="2" charset="0"/>
              </a:rPr>
              <a:t>T</a:t>
            </a:r>
          </a:p>
        </p:txBody>
      </p:sp>
      <p:sp>
        <p:nvSpPr>
          <p:cNvPr id="7" name="TextBox 6">
            <a:extLst>
              <a:ext uri="{FF2B5EF4-FFF2-40B4-BE49-F238E27FC236}">
                <a16:creationId xmlns:a16="http://schemas.microsoft.com/office/drawing/2014/main" id="{8CA2B6C5-9B8C-56F5-CD3E-C15361F4E0F5}"/>
              </a:ext>
            </a:extLst>
          </p:cNvPr>
          <p:cNvSpPr txBox="1"/>
          <p:nvPr/>
        </p:nvSpPr>
        <p:spPr>
          <a:xfrm>
            <a:off x="3199923" y="1412983"/>
            <a:ext cx="3456362" cy="461665"/>
          </a:xfrm>
          <a:prstGeom prst="rect">
            <a:avLst/>
          </a:prstGeom>
          <a:noFill/>
        </p:spPr>
        <p:txBody>
          <a:bodyPr wrap="square" rtlCol="0">
            <a:spAutoFit/>
          </a:bodyPr>
          <a:lstStyle/>
          <a:p>
            <a:r>
              <a:rPr lang="en-ZA" sz="2400" b="1" dirty="0" err="1">
                <a:solidFill>
                  <a:srgbClr val="94C973"/>
                </a:solidFill>
                <a:latin typeface="Montserrat" panose="00000500000000000000" pitchFamily="2" charset="0"/>
              </a:rPr>
              <a:t>enerative</a:t>
            </a:r>
            <a:endParaRPr lang="en-ZA" sz="2400" b="1" dirty="0">
              <a:solidFill>
                <a:srgbClr val="94C973"/>
              </a:solidFill>
              <a:latin typeface="Montserrat" panose="00000500000000000000" pitchFamily="2" charset="0"/>
            </a:endParaRPr>
          </a:p>
        </p:txBody>
      </p:sp>
      <p:sp>
        <p:nvSpPr>
          <p:cNvPr id="8" name="TextBox 7">
            <a:extLst>
              <a:ext uri="{FF2B5EF4-FFF2-40B4-BE49-F238E27FC236}">
                <a16:creationId xmlns:a16="http://schemas.microsoft.com/office/drawing/2014/main" id="{D273E78F-F0E9-2C73-48AF-A91E6087BFFA}"/>
              </a:ext>
            </a:extLst>
          </p:cNvPr>
          <p:cNvSpPr txBox="1"/>
          <p:nvPr/>
        </p:nvSpPr>
        <p:spPr>
          <a:xfrm>
            <a:off x="3165155" y="2641293"/>
            <a:ext cx="3456362" cy="461665"/>
          </a:xfrm>
          <a:prstGeom prst="rect">
            <a:avLst/>
          </a:prstGeom>
          <a:noFill/>
        </p:spPr>
        <p:txBody>
          <a:bodyPr wrap="square" rtlCol="0">
            <a:spAutoFit/>
          </a:bodyPr>
          <a:lstStyle/>
          <a:p>
            <a:r>
              <a:rPr lang="en-ZA" sz="2400" b="1" dirty="0">
                <a:solidFill>
                  <a:srgbClr val="70C9E0"/>
                </a:solidFill>
                <a:latin typeface="Montserrat" panose="00000500000000000000" pitchFamily="2" charset="0"/>
              </a:rPr>
              <a:t>re-trained</a:t>
            </a:r>
          </a:p>
        </p:txBody>
      </p:sp>
      <p:sp>
        <p:nvSpPr>
          <p:cNvPr id="17" name="TextBox 16">
            <a:extLst>
              <a:ext uri="{FF2B5EF4-FFF2-40B4-BE49-F238E27FC236}">
                <a16:creationId xmlns:a16="http://schemas.microsoft.com/office/drawing/2014/main" id="{2C16E903-E073-483C-FE00-0E8F47A1DC29}"/>
              </a:ext>
            </a:extLst>
          </p:cNvPr>
          <p:cNvSpPr txBox="1"/>
          <p:nvPr/>
        </p:nvSpPr>
        <p:spPr>
          <a:xfrm>
            <a:off x="3165155" y="3852255"/>
            <a:ext cx="3456362" cy="461665"/>
          </a:xfrm>
          <a:prstGeom prst="rect">
            <a:avLst/>
          </a:prstGeom>
          <a:noFill/>
        </p:spPr>
        <p:txBody>
          <a:bodyPr wrap="square" rtlCol="0">
            <a:spAutoFit/>
          </a:bodyPr>
          <a:lstStyle/>
          <a:p>
            <a:r>
              <a:rPr lang="en-ZA" sz="2400" b="1" dirty="0" err="1">
                <a:solidFill>
                  <a:srgbClr val="945796"/>
                </a:solidFill>
                <a:latin typeface="Montserrat" panose="00000500000000000000" pitchFamily="2" charset="0"/>
              </a:rPr>
              <a:t>ransformer</a:t>
            </a:r>
            <a:endParaRPr lang="en-ZA" sz="2400" b="1" dirty="0">
              <a:solidFill>
                <a:srgbClr val="945796"/>
              </a:solidFill>
              <a:latin typeface="Montserrat" panose="00000500000000000000" pitchFamily="2" charset="0"/>
            </a:endParaRPr>
          </a:p>
        </p:txBody>
      </p:sp>
      <p:sp>
        <p:nvSpPr>
          <p:cNvPr id="24" name="TextBox 23">
            <a:extLst>
              <a:ext uri="{FF2B5EF4-FFF2-40B4-BE49-F238E27FC236}">
                <a16:creationId xmlns:a16="http://schemas.microsoft.com/office/drawing/2014/main" id="{5F8FB43A-4F74-560E-9683-0D1C12C3E188}"/>
              </a:ext>
            </a:extLst>
          </p:cNvPr>
          <p:cNvSpPr txBox="1"/>
          <p:nvPr/>
        </p:nvSpPr>
        <p:spPr>
          <a:xfrm>
            <a:off x="5648803" y="1343030"/>
            <a:ext cx="3251592" cy="523220"/>
          </a:xfrm>
          <a:prstGeom prst="rect">
            <a:avLst/>
          </a:prstGeom>
          <a:noFill/>
        </p:spPr>
        <p:txBody>
          <a:bodyPr wrap="square" rtlCol="0">
            <a:spAutoFit/>
          </a:bodyPr>
          <a:lstStyle/>
          <a:p>
            <a:r>
              <a:rPr lang="en-ZA" sz="1400" dirty="0">
                <a:solidFill>
                  <a:schemeClr val="bg1"/>
                </a:solidFill>
                <a:latin typeface="Montserrat" panose="00000500000000000000" pitchFamily="2" charset="0"/>
              </a:rPr>
              <a:t>Can generate </a:t>
            </a:r>
            <a:r>
              <a:rPr lang="en-ZA" sz="1400" b="1" dirty="0">
                <a:solidFill>
                  <a:schemeClr val="bg1"/>
                </a:solidFill>
                <a:latin typeface="Montserrat" panose="00000500000000000000" pitchFamily="2" charset="0"/>
              </a:rPr>
              <a:t>new</a:t>
            </a:r>
            <a:r>
              <a:rPr lang="en-ZA" sz="1400" dirty="0">
                <a:solidFill>
                  <a:schemeClr val="bg1"/>
                </a:solidFill>
                <a:latin typeface="Montserrat" panose="00000500000000000000" pitchFamily="2" charset="0"/>
              </a:rPr>
              <a:t> content similar to what it has seen in training</a:t>
            </a:r>
          </a:p>
        </p:txBody>
      </p:sp>
      <p:sp>
        <p:nvSpPr>
          <p:cNvPr id="25" name="TextBox 24">
            <a:extLst>
              <a:ext uri="{FF2B5EF4-FFF2-40B4-BE49-F238E27FC236}">
                <a16:creationId xmlns:a16="http://schemas.microsoft.com/office/drawing/2014/main" id="{E8690260-DF57-B0A4-CC50-92FAE0737138}"/>
              </a:ext>
            </a:extLst>
          </p:cNvPr>
          <p:cNvSpPr txBox="1"/>
          <p:nvPr/>
        </p:nvSpPr>
        <p:spPr>
          <a:xfrm>
            <a:off x="5648803" y="2718236"/>
            <a:ext cx="3251592" cy="307777"/>
          </a:xfrm>
          <a:prstGeom prst="rect">
            <a:avLst/>
          </a:prstGeom>
          <a:noFill/>
        </p:spPr>
        <p:txBody>
          <a:bodyPr wrap="square" rtlCol="0">
            <a:spAutoFit/>
          </a:bodyPr>
          <a:lstStyle/>
          <a:p>
            <a:r>
              <a:rPr lang="en-ZA" sz="1400" dirty="0">
                <a:solidFill>
                  <a:schemeClr val="bg1"/>
                </a:solidFill>
                <a:latin typeface="Montserrat" panose="00000500000000000000" pitchFamily="2" charset="0"/>
              </a:rPr>
              <a:t>on a static dataset</a:t>
            </a:r>
          </a:p>
        </p:txBody>
      </p:sp>
    </p:spTree>
    <p:extLst>
      <p:ext uri="{BB962C8B-B14F-4D97-AF65-F5344CB8AC3E}">
        <p14:creationId xmlns:p14="http://schemas.microsoft.com/office/powerpoint/2010/main" val="1436337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7" grpId="0"/>
      <p:bldP spid="24" grpId="0"/>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4354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59358B0-6551-7161-63DA-B396E28410EF}"/>
              </a:ext>
            </a:extLst>
          </p:cNvPr>
          <p:cNvGrpSpPr/>
          <p:nvPr/>
        </p:nvGrpSpPr>
        <p:grpSpPr>
          <a:xfrm>
            <a:off x="1645214" y="0"/>
            <a:ext cx="5501067" cy="5152538"/>
            <a:chOff x="0" y="-95323"/>
            <a:chExt cx="5501067" cy="5152538"/>
          </a:xfrm>
        </p:grpSpPr>
        <p:pic>
          <p:nvPicPr>
            <p:cNvPr id="3" name="Picture 2">
              <a:extLst>
                <a:ext uri="{FF2B5EF4-FFF2-40B4-BE49-F238E27FC236}">
                  <a16:creationId xmlns:a16="http://schemas.microsoft.com/office/drawing/2014/main" id="{550D9DA6-176A-7E06-2C0F-2049962B93A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95323"/>
              <a:ext cx="5501067" cy="1562367"/>
            </a:xfrm>
            <a:prstGeom prst="rect">
              <a:avLst/>
            </a:prstGeom>
          </p:spPr>
        </p:pic>
        <p:pic>
          <p:nvPicPr>
            <p:cNvPr id="7" name="Picture 6">
              <a:extLst>
                <a:ext uri="{FF2B5EF4-FFF2-40B4-BE49-F238E27FC236}">
                  <a16:creationId xmlns:a16="http://schemas.microsoft.com/office/drawing/2014/main" id="{4B510614-B25F-0F0D-F487-DD326474CF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67044"/>
              <a:ext cx="5501067" cy="3590171"/>
            </a:xfrm>
            <a:prstGeom prst="rect">
              <a:avLst/>
            </a:prstGeom>
          </p:spPr>
        </p:pic>
      </p:grpSp>
    </p:spTree>
    <p:extLst>
      <p:ext uri="{BB962C8B-B14F-4D97-AF65-F5344CB8AC3E}">
        <p14:creationId xmlns:p14="http://schemas.microsoft.com/office/powerpoint/2010/main" val="1581298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4354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964B4C-7FD1-2CB8-7CAD-FDDB89F83F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2044" y="0"/>
            <a:ext cx="7219912" cy="5143500"/>
          </a:xfrm>
          <a:prstGeom prst="rect">
            <a:avLst/>
          </a:prstGeom>
        </p:spPr>
      </p:pic>
    </p:spTree>
    <p:extLst>
      <p:ext uri="{BB962C8B-B14F-4D97-AF65-F5344CB8AC3E}">
        <p14:creationId xmlns:p14="http://schemas.microsoft.com/office/powerpoint/2010/main" val="21757367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172A"/>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1B7CE63-88A7-8F20-AD79-E17EA63BE21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9525"/>
            <a:ext cx="9144000" cy="512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588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1D3D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09985F-6D91-332B-EB60-BD432F0B14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02340"/>
            <a:ext cx="9144000" cy="4138820"/>
          </a:xfrm>
          <a:prstGeom prst="rect">
            <a:avLst/>
          </a:prstGeom>
        </p:spPr>
      </p:pic>
      <p:sp>
        <p:nvSpPr>
          <p:cNvPr id="5" name="TextBox 4">
            <a:extLst>
              <a:ext uri="{FF2B5EF4-FFF2-40B4-BE49-F238E27FC236}">
                <a16:creationId xmlns:a16="http://schemas.microsoft.com/office/drawing/2014/main" id="{EFD3F02A-5D97-4D3E-D2EE-A0EF55EA1EAC}"/>
              </a:ext>
            </a:extLst>
          </p:cNvPr>
          <p:cNvSpPr txBox="1"/>
          <p:nvPr/>
        </p:nvSpPr>
        <p:spPr>
          <a:xfrm>
            <a:off x="5433441" y="4914458"/>
            <a:ext cx="3985937" cy="253916"/>
          </a:xfrm>
          <a:prstGeom prst="rect">
            <a:avLst/>
          </a:prstGeom>
          <a:noFill/>
        </p:spPr>
        <p:txBody>
          <a:bodyPr wrap="square" rtlCol="0">
            <a:spAutoFit/>
          </a:bodyPr>
          <a:lstStyle/>
          <a:p>
            <a:r>
              <a:rPr lang="en-ZA" sz="1050" dirty="0"/>
              <a:t>Source: </a:t>
            </a:r>
            <a:r>
              <a:rPr lang="en-ZA" sz="1050" dirty="0" err="1"/>
              <a:t>Center</a:t>
            </a:r>
            <a:r>
              <a:rPr lang="en-ZA" sz="1050" dirty="0"/>
              <a:t> for Human Technology (CHT) 9 March 2023</a:t>
            </a:r>
          </a:p>
        </p:txBody>
      </p:sp>
      <p:pic>
        <p:nvPicPr>
          <p:cNvPr id="7" name="Picture 6">
            <a:extLst>
              <a:ext uri="{FF2B5EF4-FFF2-40B4-BE49-F238E27FC236}">
                <a16:creationId xmlns:a16="http://schemas.microsoft.com/office/drawing/2014/main" id="{5EF9B29F-31A1-074D-6B62-3C9013E6D8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0345" y="1955898"/>
            <a:ext cx="2048071" cy="2044162"/>
          </a:xfrm>
          <a:prstGeom prst="rect">
            <a:avLst/>
          </a:prstGeom>
        </p:spPr>
      </p:pic>
    </p:spTree>
    <p:extLst>
      <p:ext uri="{BB962C8B-B14F-4D97-AF65-F5344CB8AC3E}">
        <p14:creationId xmlns:p14="http://schemas.microsoft.com/office/powerpoint/2010/main" val="101239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5362" name="Picture 2" descr="Killer Robots">
            <a:extLst>
              <a:ext uri="{FF2B5EF4-FFF2-40B4-BE49-F238E27FC236}">
                <a16:creationId xmlns:a16="http://schemas.microsoft.com/office/drawing/2014/main" id="{CB80171C-7FE9-E292-A2D3-4E13D9E1670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41017" y="0"/>
            <a:ext cx="5309023"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Data Center | Transformation of Industry | Siemens Energy Global">
            <a:extLst>
              <a:ext uri="{FF2B5EF4-FFF2-40B4-BE49-F238E27FC236}">
                <a16:creationId xmlns:a16="http://schemas.microsoft.com/office/drawing/2014/main" id="{DFA3C77A-4175-8A53-5915-9163BDDA323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468006" y="0"/>
            <a:ext cx="5366363"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21EF8B9-6F07-5BBA-EFB2-EFC465D75FAA}"/>
              </a:ext>
            </a:extLst>
          </p:cNvPr>
          <p:cNvSpPr/>
          <p:nvPr/>
        </p:nvSpPr>
        <p:spPr>
          <a:xfrm rot="293550">
            <a:off x="3218688" y="-146694"/>
            <a:ext cx="498637" cy="543688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37135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fade">
                                      <p:cBhvr>
                                        <p:cTn id="7"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descr="A person in a dark room&#10;&#10;Description automatically generated with low confidence">
            <a:extLst>
              <a:ext uri="{FF2B5EF4-FFF2-40B4-BE49-F238E27FC236}">
                <a16:creationId xmlns:a16="http://schemas.microsoft.com/office/drawing/2014/main" id="{C4B172C1-3144-B213-4100-C3FB56266D9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99610" y="124386"/>
            <a:ext cx="5304208" cy="4915700"/>
          </a:xfrm>
          <a:prstGeom prst="rect">
            <a:avLst/>
          </a:prstGeom>
        </p:spPr>
      </p:pic>
    </p:spTree>
    <p:extLst>
      <p:ext uri="{BB962C8B-B14F-4D97-AF65-F5344CB8AC3E}">
        <p14:creationId xmlns:p14="http://schemas.microsoft.com/office/powerpoint/2010/main" val="13076416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10D28"/>
        </a:solidFill>
        <a:effectLst/>
      </p:bgPr>
    </p:bg>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31458633-B755-8054-DA7F-127454F1EA9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6828" y="240074"/>
            <a:ext cx="4855469" cy="48554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CF725F2-4518-1D52-AD38-0A3BEBABD315}"/>
              </a:ext>
            </a:extLst>
          </p:cNvPr>
          <p:cNvSpPr txBox="1"/>
          <p:nvPr/>
        </p:nvSpPr>
        <p:spPr>
          <a:xfrm>
            <a:off x="5514008" y="334459"/>
            <a:ext cx="2750261" cy="3970318"/>
          </a:xfrm>
          <a:prstGeom prst="rect">
            <a:avLst/>
          </a:prstGeom>
          <a:noFill/>
        </p:spPr>
        <p:txBody>
          <a:bodyPr wrap="square" rtlCol="0">
            <a:spAutoFit/>
          </a:bodyPr>
          <a:lstStyle/>
          <a:p>
            <a:pPr algn="ctr"/>
            <a:endParaRPr lang="en-ZA" sz="2800" b="1" dirty="0">
              <a:solidFill>
                <a:srgbClr val="FCDD02"/>
              </a:solidFill>
              <a:latin typeface="Montserrat" panose="00000500000000000000" pitchFamily="2" charset="0"/>
            </a:endParaRPr>
          </a:p>
          <a:p>
            <a:pPr algn="ctr"/>
            <a:r>
              <a:rPr lang="en-ZA" sz="2800" b="1" dirty="0">
                <a:solidFill>
                  <a:srgbClr val="FCDD02"/>
                </a:solidFill>
                <a:latin typeface="Montserrat" panose="00000500000000000000" pitchFamily="2" charset="0"/>
              </a:rPr>
              <a:t>Customer engagement</a:t>
            </a:r>
          </a:p>
          <a:p>
            <a:pPr algn="ctr"/>
            <a:endParaRPr lang="en-ZA" sz="2800" b="1" dirty="0">
              <a:solidFill>
                <a:srgbClr val="FCDD02"/>
              </a:solidFill>
              <a:latin typeface="Montserrat" panose="00000500000000000000" pitchFamily="2" charset="0"/>
            </a:endParaRPr>
          </a:p>
          <a:p>
            <a:pPr algn="ctr"/>
            <a:r>
              <a:rPr lang="en-ZA" sz="2800" b="1" dirty="0">
                <a:solidFill>
                  <a:srgbClr val="FCDD02"/>
                </a:solidFill>
                <a:latin typeface="Montserrat" panose="00000500000000000000" pitchFamily="2" charset="0"/>
              </a:rPr>
              <a:t>Data analytics</a:t>
            </a:r>
          </a:p>
          <a:p>
            <a:pPr algn="ctr"/>
            <a:endParaRPr lang="en-ZA" sz="2800" b="1" dirty="0">
              <a:solidFill>
                <a:srgbClr val="FCDD02"/>
              </a:solidFill>
              <a:latin typeface="Montserrat" panose="00000500000000000000" pitchFamily="2" charset="0"/>
            </a:endParaRPr>
          </a:p>
          <a:p>
            <a:pPr algn="ctr"/>
            <a:r>
              <a:rPr lang="en-ZA" sz="2800" b="1" dirty="0">
                <a:solidFill>
                  <a:srgbClr val="FCDD02"/>
                </a:solidFill>
                <a:latin typeface="Montserrat" panose="00000500000000000000" pitchFamily="2" charset="0"/>
              </a:rPr>
              <a:t>Therapeutic</a:t>
            </a:r>
          </a:p>
          <a:p>
            <a:pPr algn="ctr"/>
            <a:r>
              <a:rPr lang="en-ZA" sz="2800" b="1" dirty="0">
                <a:solidFill>
                  <a:srgbClr val="FCDD02"/>
                </a:solidFill>
                <a:latin typeface="Montserrat" panose="00000500000000000000" pitchFamily="2" charset="0"/>
              </a:rPr>
              <a:t>applications</a:t>
            </a:r>
          </a:p>
        </p:txBody>
      </p:sp>
    </p:spTree>
    <p:extLst>
      <p:ext uri="{BB962C8B-B14F-4D97-AF65-F5344CB8AC3E}">
        <p14:creationId xmlns:p14="http://schemas.microsoft.com/office/powerpoint/2010/main" val="21075693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CF6483E-232D-D281-71F2-2EA9C9ECC11B}"/>
              </a:ext>
            </a:extLst>
          </p:cNvPr>
          <p:cNvSpPr txBox="1">
            <a:spLocks/>
          </p:cNvSpPr>
          <p:nvPr/>
        </p:nvSpPr>
        <p:spPr>
          <a:xfrm>
            <a:off x="685800" y="2182372"/>
            <a:ext cx="7772400" cy="778755"/>
          </a:xfrm>
          <a:prstGeom prst="rect">
            <a:avLst/>
          </a:prstGeom>
        </p:spPr>
        <p:txBody>
          <a:bodyPr>
            <a:normAutofit lnSpcReduction="10000"/>
          </a:bodyPr>
          <a:lstStyle>
            <a:lvl1pPr algn="ctr" defTabSz="457200" rtl="0" eaLnBrk="1" latinLnBrk="0" hangingPunct="1">
              <a:spcBef>
                <a:spcPct val="0"/>
              </a:spcBef>
              <a:buNone/>
              <a:defRPr sz="2400" b="1" kern="1200">
                <a:solidFill>
                  <a:schemeClr val="bg1"/>
                </a:solidFill>
                <a:latin typeface="Montserrat" pitchFamily="2" charset="77"/>
                <a:ea typeface="+mj-ea"/>
                <a:cs typeface="Montserrat" pitchFamily="2" charset="77"/>
              </a:defRPr>
            </a:lvl1pPr>
          </a:lstStyle>
          <a:p>
            <a:r>
              <a:rPr lang="en-US" dirty="0"/>
              <a:t>Thank</a:t>
            </a:r>
          </a:p>
          <a:p>
            <a:r>
              <a:rPr lang="en-US" dirty="0"/>
              <a:t>You.</a:t>
            </a:r>
          </a:p>
        </p:txBody>
      </p:sp>
    </p:spTree>
    <p:extLst>
      <p:ext uri="{BB962C8B-B14F-4D97-AF65-F5344CB8AC3E}">
        <p14:creationId xmlns:p14="http://schemas.microsoft.com/office/powerpoint/2010/main" val="106291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E0310"/>
        </a:solidFill>
        <a:effectLst/>
      </p:bgPr>
    </p:bg>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BC74E862-BDC1-4679-3B19-73CD54F0CAC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65779" y="0"/>
            <a:ext cx="51435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120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AB91C-F4F7-98AD-D963-0829073CDC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9142" y="0"/>
            <a:ext cx="4744084" cy="5143500"/>
          </a:xfrm>
          <a:prstGeom prst="rect">
            <a:avLst/>
          </a:prstGeom>
        </p:spPr>
      </p:pic>
      <p:pic>
        <p:nvPicPr>
          <p:cNvPr id="6" name="Picture 5">
            <a:extLst>
              <a:ext uri="{FF2B5EF4-FFF2-40B4-BE49-F238E27FC236}">
                <a16:creationId xmlns:a16="http://schemas.microsoft.com/office/drawing/2014/main" id="{DF20F913-9170-547B-A2BA-A9A1C69380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54545" y="682028"/>
            <a:ext cx="2781182" cy="3821694"/>
          </a:xfrm>
          <a:prstGeom prst="rect">
            <a:avLst/>
          </a:prstGeom>
        </p:spPr>
      </p:pic>
    </p:spTree>
    <p:extLst>
      <p:ext uri="{BB962C8B-B14F-4D97-AF65-F5344CB8AC3E}">
        <p14:creationId xmlns:p14="http://schemas.microsoft.com/office/powerpoint/2010/main" val="3548914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descr="A picture containing laser, screenshot, darkness&#10;&#10;Description automatically generated">
            <a:extLst>
              <a:ext uri="{FF2B5EF4-FFF2-40B4-BE49-F238E27FC236}">
                <a16:creationId xmlns:a16="http://schemas.microsoft.com/office/drawing/2014/main" id="{89CA2772-068F-759F-204A-36002C7AE87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39729"/>
            <a:ext cx="9144000" cy="4264041"/>
          </a:xfrm>
          <a:prstGeom prst="rect">
            <a:avLst/>
          </a:prstGeom>
        </p:spPr>
      </p:pic>
    </p:spTree>
    <p:extLst>
      <p:ext uri="{BB962C8B-B14F-4D97-AF65-F5344CB8AC3E}">
        <p14:creationId xmlns:p14="http://schemas.microsoft.com/office/powerpoint/2010/main" val="3169637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descr="A person in a dark room&#10;&#10;Description automatically generated with low confidence">
            <a:extLst>
              <a:ext uri="{FF2B5EF4-FFF2-40B4-BE49-F238E27FC236}">
                <a16:creationId xmlns:a16="http://schemas.microsoft.com/office/drawing/2014/main" id="{C4B172C1-3144-B213-4100-C3FB56266D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51714" y="0"/>
            <a:ext cx="5304208" cy="5304208"/>
          </a:xfrm>
          <a:prstGeom prst="rect">
            <a:avLst/>
          </a:prstGeom>
        </p:spPr>
      </p:pic>
      <p:sp>
        <p:nvSpPr>
          <p:cNvPr id="5" name="TextBox 4">
            <a:extLst>
              <a:ext uri="{FF2B5EF4-FFF2-40B4-BE49-F238E27FC236}">
                <a16:creationId xmlns:a16="http://schemas.microsoft.com/office/drawing/2014/main" id="{8E3B5E99-A261-CEC7-5C8D-7682022F5E27}"/>
              </a:ext>
            </a:extLst>
          </p:cNvPr>
          <p:cNvSpPr txBox="1"/>
          <p:nvPr/>
        </p:nvSpPr>
        <p:spPr>
          <a:xfrm>
            <a:off x="459475" y="842861"/>
            <a:ext cx="4027141" cy="3693319"/>
          </a:xfrm>
          <a:prstGeom prst="rect">
            <a:avLst/>
          </a:prstGeom>
          <a:noFill/>
        </p:spPr>
        <p:txBody>
          <a:bodyPr wrap="square" rtlCol="0">
            <a:spAutoFit/>
          </a:bodyPr>
          <a:lstStyle/>
          <a:p>
            <a:r>
              <a:rPr lang="en-ZA" dirty="0">
                <a:solidFill>
                  <a:srgbClr val="FCDD02"/>
                </a:solidFill>
              </a:rPr>
              <a:t>If you were a religious officiant in this country, what religion would you be?</a:t>
            </a:r>
          </a:p>
          <a:p>
            <a:endParaRPr lang="en-ZA" dirty="0">
              <a:solidFill>
                <a:srgbClr val="FCDD02"/>
              </a:solidFill>
            </a:endParaRPr>
          </a:p>
          <a:p>
            <a:r>
              <a:rPr lang="en-ZA" dirty="0">
                <a:solidFill>
                  <a:srgbClr val="FCDD02"/>
                </a:solidFill>
              </a:rPr>
              <a:t>	…France?</a:t>
            </a:r>
          </a:p>
          <a:p>
            <a:r>
              <a:rPr lang="en-ZA" dirty="0">
                <a:solidFill>
                  <a:srgbClr val="FCDD02"/>
                </a:solidFill>
              </a:rPr>
              <a:t>	…The Vatican?</a:t>
            </a:r>
          </a:p>
          <a:p>
            <a:r>
              <a:rPr lang="en-ZA" dirty="0">
                <a:solidFill>
                  <a:srgbClr val="FCDD02"/>
                </a:solidFill>
              </a:rPr>
              <a:t>	…Tibet?</a:t>
            </a:r>
          </a:p>
          <a:p>
            <a:r>
              <a:rPr lang="en-ZA" dirty="0">
                <a:solidFill>
                  <a:srgbClr val="FCDD02"/>
                </a:solidFill>
              </a:rPr>
              <a:t>	…Northern Ireland?</a:t>
            </a:r>
          </a:p>
          <a:p>
            <a:r>
              <a:rPr lang="en-ZA" dirty="0">
                <a:solidFill>
                  <a:srgbClr val="FCDD02"/>
                </a:solidFill>
              </a:rPr>
              <a:t>	</a:t>
            </a:r>
          </a:p>
          <a:p>
            <a:r>
              <a:rPr lang="en-ZA" dirty="0">
                <a:solidFill>
                  <a:srgbClr val="FCDD02"/>
                </a:solidFill>
              </a:rPr>
              <a:t>	…Israel?</a:t>
            </a:r>
          </a:p>
          <a:p>
            <a:pPr marL="447675" indent="-447675"/>
            <a:r>
              <a:rPr lang="en-ZA" dirty="0">
                <a:solidFill>
                  <a:srgbClr val="FCDD02"/>
                </a:solidFill>
              </a:rPr>
              <a:t>	</a:t>
            </a:r>
            <a:r>
              <a:rPr lang="en-ZA" sz="1200" dirty="0">
                <a:solidFill>
                  <a:srgbClr val="8FBA73"/>
                </a:solidFill>
              </a:rPr>
              <a:t>(question deliberately chosen to be a curveball)</a:t>
            </a:r>
          </a:p>
          <a:p>
            <a:pPr marL="447675" indent="-447675"/>
            <a:endParaRPr lang="en-ZA" dirty="0">
              <a:solidFill>
                <a:srgbClr val="FCDD02"/>
              </a:solidFill>
            </a:endParaRPr>
          </a:p>
          <a:p>
            <a:r>
              <a:rPr lang="en-US" i="1" dirty="0">
                <a:solidFill>
                  <a:srgbClr val="56C7AF"/>
                </a:solidFill>
              </a:rPr>
              <a:t>“Well, then I am a religious officiant of the one true religion: The Jedi Order.” </a:t>
            </a:r>
            <a:endParaRPr lang="en-ZA" i="1" dirty="0">
              <a:solidFill>
                <a:srgbClr val="56C7AF"/>
              </a:solidFill>
            </a:endParaRPr>
          </a:p>
        </p:txBody>
      </p:sp>
      <p:sp>
        <p:nvSpPr>
          <p:cNvPr id="6" name="Triangle 2">
            <a:extLst>
              <a:ext uri="{FF2B5EF4-FFF2-40B4-BE49-F238E27FC236}">
                <a16:creationId xmlns:a16="http://schemas.microsoft.com/office/drawing/2014/main" id="{43050EAE-7CE2-3AA2-F54B-5D309667BB08}"/>
              </a:ext>
            </a:extLst>
          </p:cNvPr>
          <p:cNvSpPr/>
          <p:nvPr/>
        </p:nvSpPr>
        <p:spPr>
          <a:xfrm rot="5400000">
            <a:off x="144268" y="4014540"/>
            <a:ext cx="338554" cy="291857"/>
          </a:xfrm>
          <a:prstGeom prst="triangle">
            <a:avLst/>
          </a:prstGeom>
          <a:noFill/>
          <a:ln w="28575">
            <a:solidFill>
              <a:srgbClr val="56C7A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43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fade">
                                      <p:cBhvr>
                                        <p:cTn id="13" dur="500"/>
                                        <p:tgtEl>
                                          <p:spTgt spid="5">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fade">
                                      <p:cBhvr>
                                        <p:cTn id="16" dur="500"/>
                                        <p:tgtEl>
                                          <p:spTgt spid="5">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fade">
                                      <p:cBhvr>
                                        <p:cTn id="19" dur="500"/>
                                        <p:tgtEl>
                                          <p:spTgt spid="5">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animEffect transition="in" filter="fade">
                                      <p:cBhvr>
                                        <p:cTn id="24" dur="500"/>
                                        <p:tgtEl>
                                          <p:spTgt spid="5">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10" end="10"/>
                                            </p:txEl>
                                          </p:spTgt>
                                        </p:tgtEl>
                                        <p:attrNameLst>
                                          <p:attrName>style.visibility</p:attrName>
                                        </p:attrNameLst>
                                      </p:cBhvr>
                                      <p:to>
                                        <p:strVal val="visible"/>
                                      </p:to>
                                    </p:set>
                                    <p:animEffect transition="in" filter="fade">
                                      <p:cBhvr>
                                        <p:cTn id="32" dur="500"/>
                                        <p:tgtEl>
                                          <p:spTgt spid="5">
                                            <p:txEl>
                                              <p:pRg st="10" end="1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42829"/>
        </a:solidFill>
        <a:effectLst/>
      </p:bgPr>
    </p:bg>
    <p:spTree>
      <p:nvGrpSpPr>
        <p:cNvPr id="1" name=""/>
        <p:cNvGrpSpPr/>
        <p:nvPr/>
      </p:nvGrpSpPr>
      <p:grpSpPr>
        <a:xfrm>
          <a:off x="0" y="0"/>
          <a:ext cx="0" cy="0"/>
          <a:chOff x="0" y="0"/>
          <a:chExt cx="0" cy="0"/>
        </a:xfrm>
      </p:grpSpPr>
      <p:pic>
        <p:nvPicPr>
          <p:cNvPr id="3" name="Picture 2" descr="A collage of a person holding a light saber&#10;&#10;Description automatically generated">
            <a:extLst>
              <a:ext uri="{FF2B5EF4-FFF2-40B4-BE49-F238E27FC236}">
                <a16:creationId xmlns:a16="http://schemas.microsoft.com/office/drawing/2014/main" id="{108C97E7-2525-BEDE-39F6-691073DC9E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00250" y="0"/>
            <a:ext cx="5143500" cy="5143500"/>
          </a:xfrm>
          <a:prstGeom prst="rect">
            <a:avLst/>
          </a:prstGeom>
        </p:spPr>
      </p:pic>
    </p:spTree>
    <p:extLst>
      <p:ext uri="{BB962C8B-B14F-4D97-AF65-F5344CB8AC3E}">
        <p14:creationId xmlns:p14="http://schemas.microsoft.com/office/powerpoint/2010/main" val="3576921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42829"/>
        </a:solidFill>
        <a:effectLst/>
      </p:bgPr>
    </p:bg>
    <p:spTree>
      <p:nvGrpSpPr>
        <p:cNvPr id="1" name=""/>
        <p:cNvGrpSpPr/>
        <p:nvPr/>
      </p:nvGrpSpPr>
      <p:grpSpPr>
        <a:xfrm>
          <a:off x="0" y="0"/>
          <a:ext cx="0" cy="0"/>
          <a:chOff x="0" y="0"/>
          <a:chExt cx="0" cy="0"/>
        </a:xfrm>
      </p:grpSpPr>
      <p:pic>
        <p:nvPicPr>
          <p:cNvPr id="4" name="Picture 3" descr="A person in a blue shirt&#10;&#10;Description automatically generated with low confidence">
            <a:extLst>
              <a:ext uri="{FF2B5EF4-FFF2-40B4-BE49-F238E27FC236}">
                <a16:creationId xmlns:a16="http://schemas.microsoft.com/office/drawing/2014/main" id="{095C21FE-7C17-86B2-3618-61A2CD9E53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615202" y="1670798"/>
            <a:ext cx="2702855" cy="1801903"/>
          </a:xfrm>
          <a:prstGeom prst="rect">
            <a:avLst/>
          </a:prstGeom>
        </p:spPr>
      </p:pic>
      <p:pic>
        <p:nvPicPr>
          <p:cNvPr id="2050" name="Picture 2">
            <a:extLst>
              <a:ext uri="{FF2B5EF4-FFF2-40B4-BE49-F238E27FC236}">
                <a16:creationId xmlns:a16="http://schemas.microsoft.com/office/drawing/2014/main" id="{76D540CA-C849-E7BE-6F74-6E8128E2723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00500" y="0"/>
            <a:ext cx="51435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4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4816</TotalTime>
  <Words>2193</Words>
  <Application>Microsoft Macintosh PowerPoint</Application>
  <PresentationFormat>On-screen Show (16:9)</PresentationFormat>
  <Paragraphs>297</Paragraphs>
  <Slides>37</Slides>
  <Notes>1</Notes>
  <HiddenSlides>0</HiddenSlides>
  <MMClips>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37</vt:i4>
      </vt:variant>
    </vt:vector>
  </HeadingPairs>
  <TitlesOfParts>
    <vt:vector size="44" baseType="lpstr">
      <vt:lpstr>Arial</vt:lpstr>
      <vt:lpstr>Calibri</vt:lpstr>
      <vt:lpstr>FortLight</vt:lpstr>
      <vt:lpstr>FortMedium</vt:lpstr>
      <vt:lpstr>Montserrat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Nerine Schoonraad</cp:lastModifiedBy>
  <cp:revision>46</cp:revision>
  <cp:lastPrinted>2023-06-19T12:37:03Z</cp:lastPrinted>
  <dcterms:created xsi:type="dcterms:W3CDTF">2019-04-30T08:06:50Z</dcterms:created>
  <dcterms:modified xsi:type="dcterms:W3CDTF">2023-07-04T10:05:10Z</dcterms:modified>
</cp:coreProperties>
</file>